
<file path=[Content_Types].xml><?xml version="1.0" encoding="utf-8"?>
<Types xmlns="http://schemas.openxmlformats.org/package/2006/content-types">
  <Default Extension="xml" ContentType="application/xml"/>
  <Default Extension="svg" ContentType="image/svg+xml"/>
  <Default Extension="jpeg" ContentType="image/jpeg"/>
  <Default Extension="jpg" ContentType="image/jpeg"/>
  <Default Extension="emf" ContentType="image/x-emf"/>
  <Default Extension="tiff" ContentType="image/tiff"/>
  <Default Extension="rels" ContentType="application/vnd.openxmlformats-package.relationships+xml"/>
  <Default Extension="wdp" ContentType="image/vnd.ms-photo"/>
  <Default Extension="tif" ContentType="image/t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6.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7.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 id="2147483679" r:id="rId3"/>
    <p:sldMasterId id="2147483691" r:id="rId4"/>
    <p:sldMasterId id="2147483701" r:id="rId5"/>
    <p:sldMasterId id="2147483713" r:id="rId6"/>
    <p:sldMasterId id="2147483723" r:id="rId7"/>
    <p:sldMasterId id="2147483735" r:id="rId8"/>
  </p:sldMasterIdLst>
  <p:notesMasterIdLst>
    <p:notesMasterId r:id="rId41"/>
  </p:notesMasterIdLst>
  <p:sldIdLst>
    <p:sldId id="278" r:id="rId9"/>
    <p:sldId id="279" r:id="rId10"/>
    <p:sldId id="280" r:id="rId11"/>
    <p:sldId id="281" r:id="rId12"/>
    <p:sldId id="282" r:id="rId13"/>
    <p:sldId id="283" r:id="rId14"/>
    <p:sldId id="284" r:id="rId15"/>
    <p:sldId id="285" r:id="rId16"/>
    <p:sldId id="286" r:id="rId17"/>
    <p:sldId id="287" r:id="rId18"/>
    <p:sldId id="288" r:id="rId19"/>
    <p:sldId id="289" r:id="rId20"/>
    <p:sldId id="290" r:id="rId21"/>
    <p:sldId id="291" r:id="rId22"/>
    <p:sldId id="292" r:id="rId23"/>
    <p:sldId id="273" r:id="rId24"/>
    <p:sldId id="274" r:id="rId25"/>
    <p:sldId id="275" r:id="rId26"/>
    <p:sldId id="276" r:id="rId27"/>
    <p:sldId id="277" r:id="rId28"/>
    <p:sldId id="257" r:id="rId29"/>
    <p:sldId id="259" r:id="rId30"/>
    <p:sldId id="260" r:id="rId31"/>
    <p:sldId id="261" r:id="rId32"/>
    <p:sldId id="262" r:id="rId33"/>
    <p:sldId id="263" r:id="rId34"/>
    <p:sldId id="267" r:id="rId35"/>
    <p:sldId id="264" r:id="rId36"/>
    <p:sldId id="265" r:id="rId37"/>
    <p:sldId id="271" r:id="rId38"/>
    <p:sldId id="270" r:id="rId39"/>
    <p:sldId id="27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85"/>
    <p:restoredTop sz="94613"/>
  </p:normalViewPr>
  <p:slideViewPr>
    <p:cSldViewPr snapToGrid="0" snapToObjects="1">
      <p:cViewPr varScale="1">
        <p:scale>
          <a:sx n="120" d="100"/>
          <a:sy n="120" d="100"/>
        </p:scale>
        <p:origin x="200" y="6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9" Type="http://schemas.openxmlformats.org/officeDocument/2006/relationships/slide" Target="slides/slide1.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notesMaster" Target="notesMasters/notesMaster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265BBC-3C24-DC43-A53F-92439DB8816C}" type="datetimeFigureOut">
              <a:rPr lang="en-US" smtClean="0"/>
              <a:t>11/12/17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78C6B8-5320-6D41-86EB-B2A4B80B0268}" type="slidenum">
              <a:rPr lang="en-US" smtClean="0"/>
              <a:t>‹#›</a:t>
            </a:fld>
            <a:endParaRPr lang="en-US"/>
          </a:p>
        </p:txBody>
      </p:sp>
    </p:spTree>
    <p:extLst>
      <p:ext uri="{BB962C8B-B14F-4D97-AF65-F5344CB8AC3E}">
        <p14:creationId xmlns:p14="http://schemas.microsoft.com/office/powerpoint/2010/main" val="288194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11/12/17 2:43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6085870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Once you have built and tested your app, you probably will want to distribute it to testers at some point. With Mobile Centers distribution offering you can create distribution groups, both for internal private users or public groups and send your app to them for live updates. You also have the ability to publish directly to the public stores like Google Play and </a:t>
            </a:r>
            <a:r>
              <a:rPr lang="en-US" dirty="0" err="1"/>
              <a:t>Itunes</a:t>
            </a:r>
            <a:r>
              <a:rPr lang="en-US" dirty="0"/>
              <a:t> Connect once you are ready to do so.</a:t>
            </a:r>
          </a:p>
          <a:p>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11/12/17 2:43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2146609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Once your app is live, we, as developers want to continue to know how our app is doing. With our crash service, you can get live stack traces and crash reports from the field, all consolidated in our portal. You will also know details live OS and device type, and crash frequency, and integrate with your bug tracker when crashes occur so you can know and prioritize issues as they arise.</a:t>
            </a:r>
          </a:p>
          <a:p>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11/12/17 2:43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17831252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Along with Crash, many developers want to know more about how their users are engaging with the app. With just a few steps you can start getting immediate information about things like session frequency, adoption rate of releases and even geographic location of your users. All of this can help you learn more and build features your users will love.</a:t>
            </a:r>
          </a:p>
          <a:p>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11/12/17 2:43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19730019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need more from your data, we also support export into both Azure Application Insights and Blob Storage.</a:t>
            </a:r>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11/12/17 2:43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1426482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Mobile Center is also offers support for push notifications. Instead of working through multiple portals to send messages, you can work from a single portal to create targeted audiences and messaging for a more direct connection with your users.</a:t>
            </a: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14</a:t>
            </a:fld>
            <a:endParaRPr lang="en-US">
              <a:solidFill>
                <a:prstClr val="black"/>
              </a:solidFill>
            </a:endParaRPr>
          </a:p>
        </p:txBody>
      </p:sp>
      <p:sp>
        <p:nvSpPr>
          <p:cNvPr id="10" name="Date Placeholder 9"/>
          <p:cNvSpPr>
            <a:spLocks noGrp="1"/>
          </p:cNvSpPr>
          <p:nvPr>
            <p:ph type="dt" idx="13"/>
          </p:nvPr>
        </p:nvSpPr>
        <p:spPr/>
        <p:txBody>
          <a:bodyPr/>
          <a:lstStyle/>
          <a:p>
            <a:fld id="{5A70A388-5CB4-42F2-85B9-1AE1F63398FA}" type="datetime8">
              <a:rPr lang="en-US" smtClean="0">
                <a:solidFill>
                  <a:prstClr val="black"/>
                </a:solidFill>
              </a:rPr>
              <a:pPr/>
              <a:t>11/12/17 2:43 PM</a:t>
            </a:fld>
            <a:endParaRPr lang="en-US">
              <a:solidFill>
                <a:prstClr val="black"/>
              </a:solidFill>
            </a:endParaRPr>
          </a:p>
        </p:txBody>
      </p:sp>
      <p:sp>
        <p:nvSpPr>
          <p:cNvPr id="12" name="Header Placeholder 11"/>
          <p:cNvSpPr>
            <a:spLocks noGrp="1"/>
          </p:cNvSpPr>
          <p:nvPr>
            <p:ph type="hdr" sz="quarter" idx="15"/>
          </p:nvPr>
        </p:nvSpPr>
        <p:spPr/>
        <p:txBody>
          <a:bodyPr/>
          <a:lstStyle/>
          <a:p>
            <a:endParaRPr lang="en-US">
              <a:solidFill>
                <a:prstClr val="black"/>
              </a:solidFill>
            </a:endParaRPr>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59941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solidFill>
                  <a:prstClr val="black"/>
                </a:solidFill>
              </a:rPr>
              <a:pPr/>
              <a:t>11/12/17 2:43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6686143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Story: build story have dev team and QA teams in different countries (I’ve worked with customers with teams all over the world)</a:t>
            </a:r>
          </a:p>
          <a:p>
            <a:pPr marL="171450" indent="-171450">
              <a:buFont typeface="Arial" panose="020B0604020202020204" pitchFamily="34" charset="0"/>
              <a:buChar char="•"/>
            </a:pPr>
            <a:r>
              <a:rPr lang="en-US" dirty="0"/>
              <a:t>I don’t have a technical background, and I learned this in a few days, and you can do</a:t>
            </a:r>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11/12/17 2:42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787141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 many are Objective C developers?</a:t>
            </a:r>
          </a:p>
          <a:p>
            <a:r>
              <a:rPr lang="en-US" sz="1200" kern="1200" dirty="0">
                <a:solidFill>
                  <a:schemeClr val="tx1"/>
                </a:solidFill>
                <a:effectLst/>
                <a:latin typeface="+mn-lt"/>
                <a:ea typeface="+mn-ea"/>
                <a:cs typeface="+mn-cs"/>
              </a:rPr>
              <a:t>Java?</a:t>
            </a:r>
          </a:p>
          <a:p>
            <a:r>
              <a:rPr lang="en-US" sz="1200" kern="1200" dirty="0">
                <a:solidFill>
                  <a:schemeClr val="tx1"/>
                </a:solidFill>
                <a:effectLst/>
                <a:latin typeface="+mn-lt"/>
                <a:ea typeface="+mn-ea"/>
                <a:cs typeface="+mn-cs"/>
              </a:rPr>
              <a:t>React?</a:t>
            </a:r>
          </a:p>
          <a:p>
            <a:r>
              <a:rPr lang="en-US" sz="1200" kern="1200" dirty="0">
                <a:solidFill>
                  <a:schemeClr val="tx1"/>
                </a:solidFill>
                <a:effectLst/>
                <a:latin typeface="+mn-lt"/>
                <a:ea typeface="+mn-ea"/>
                <a:cs typeface="+mn-cs"/>
              </a:rPr>
              <a:t>Xamarin?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 many of you have tried Mobile Center?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walk you through getting started, and how to get a build set up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Build: is quick and easy to set up, </a:t>
            </a:r>
          </a:p>
          <a:p>
            <a:r>
              <a:rPr lang="en-US" sz="1200" kern="1200" dirty="0">
                <a:solidFill>
                  <a:schemeClr val="tx1"/>
                </a:solidFill>
                <a:effectLst/>
                <a:latin typeface="+mn-lt"/>
                <a:ea typeface="+mn-ea"/>
                <a:cs typeface="+mn-cs"/>
              </a:rPr>
              <a:t>Doesn't matter what you use to build your app with (Swift, Java, React Native, Xamarin). </a:t>
            </a:r>
          </a:p>
          <a:p>
            <a:r>
              <a:rPr lang="en-US" sz="1200" kern="1200" dirty="0">
                <a:solidFill>
                  <a:schemeClr val="tx1"/>
                </a:solidFill>
                <a:effectLst/>
                <a:latin typeface="+mn-lt"/>
                <a:ea typeface="+mn-ea"/>
                <a:cs typeface="+mn-cs"/>
              </a:rPr>
              <a:t>Automatically scans your repo and figures everything out for you.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"Poll of the room who can stand up CI in a week? in a day in am hour.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Docs and APIs link in bottom corner</a:t>
            </a:r>
            <a:endParaRPr lang="en-US" dirty="0"/>
          </a:p>
        </p:txBody>
      </p:sp>
      <p:sp>
        <p:nvSpPr>
          <p:cNvPr id="4" name="Slide Number Placeholder 3"/>
          <p:cNvSpPr>
            <a:spLocks noGrp="1"/>
          </p:cNvSpPr>
          <p:nvPr>
            <p:ph type="sldNum" sz="quarter" idx="10"/>
          </p:nvPr>
        </p:nvSpPr>
        <p:spPr/>
        <p:txBody>
          <a:bodyPr/>
          <a:lstStyle/>
          <a:p>
            <a:fld id="{B2E339C5-025F-4498-8CA8-8923F330D612}"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18146604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Each build is run on a separate, clean virtual machine and no other user has access to this virtual machine. Once the build is completed, the virtual machine is discarded and all files removed. The files resulting from the build (log files, application files, symbol files) are stored on Mobile Center servers.</a:t>
            </a:r>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11/12/17 2:42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1095884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 Studio Mobile Center Push Notifications is really easy</a:t>
            </a:r>
          </a:p>
          <a:p>
            <a:r>
              <a:rPr lang="en-US" dirty="0"/>
              <a:t> -Just a few lines of code in your app</a:t>
            </a:r>
          </a:p>
          <a:p>
            <a:r>
              <a:rPr lang="en-US" dirty="0"/>
              <a:t> -No need to specify format for Android, iOS or Windows</a:t>
            </a:r>
          </a:p>
          <a:p>
            <a:r>
              <a:rPr lang="en-US" dirty="0"/>
              <a:t> -and I’ll show you how easy it is to target and send notifications to your users</a:t>
            </a:r>
          </a:p>
          <a:p>
            <a:r>
              <a:rPr lang="en-US" dirty="0"/>
              <a:t>Difference in Push Notifications between Notification Hub and MC</a:t>
            </a:r>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11/12/17 2:42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789552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11/12/17 2:43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5377936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of you are involved in mobile app dev?</a:t>
            </a:r>
          </a:p>
          <a:p>
            <a:r>
              <a:rPr lang="en-US" dirty="0"/>
              <a:t>How many of your apps have push notifications?</a:t>
            </a:r>
          </a:p>
          <a:p>
            <a:r>
              <a:rPr lang="en-US" dirty="0"/>
              <a:t>Big point of your mobile apps are to engage user and customers. Push notifications helps do that.</a:t>
            </a:r>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11/12/17 2:42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11345965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11/12/17 2:41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10874275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11/12/17 2:41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10781004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11/12/17 2:41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5907928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11/12/17 2:41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13131322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11/12/17 2:41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4985907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6" name="Date Placeholder 5"/>
          <p:cNvSpPr>
            <a:spLocks noGrp="1"/>
          </p:cNvSpPr>
          <p:nvPr>
            <p:ph type="dt" idx="12"/>
          </p:nvPr>
        </p:nvSpPr>
        <p:spPr/>
        <p:txBody>
          <a:bodyPr/>
          <a:lstStyle/>
          <a:p>
            <a:fld id="{90B56DB1-683C-4DCF-A45F-24D3E22FCAA8}" type="datetime8">
              <a:rPr lang="en-US" smtClean="0"/>
              <a:t>11/12/17 2:41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20497760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Header Placeholder 3"/>
          <p:cNvSpPr>
            <a:spLocks noGrp="1"/>
          </p:cNvSpPr>
          <p:nvPr>
            <p:ph type="hdr" sz="quarter" idx="10"/>
          </p:nvPr>
        </p:nvSpPr>
        <p:spPr/>
        <p:txBody>
          <a:bodyPr/>
          <a:lstStyle/>
          <a:p>
            <a:r>
              <a:rPr lang="en-US"/>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11/12/17 2:41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107751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revolution will not be televised – it will be mobile. is not “coming” or “under way”, it has already happened!</a:t>
            </a:r>
          </a:p>
          <a:p>
            <a:pPr marL="171450" indent="-171450">
              <a:buFont typeface="Arial" panose="020B0604020202020204" pitchFamily="34" charset="0"/>
              <a:buChar char="•"/>
            </a:pPr>
            <a:r>
              <a:rPr lang="en-US" dirty="0"/>
              <a:t>And the mobile tidal wave proved to be faster and bigger than anything that came before it.</a:t>
            </a:r>
          </a:p>
          <a:p>
            <a:pPr marL="171450" indent="-171450">
              <a:buFont typeface="Arial" panose="020B0604020202020204" pitchFamily="34" charset="0"/>
              <a:buChar char="•"/>
            </a:pPr>
            <a:r>
              <a:rPr lang="en-US" dirty="0"/>
              <a:t>Mobile is a key part of our customers' digital transformation.</a:t>
            </a:r>
          </a:p>
          <a:p>
            <a:pPr marL="171450" indent="-171450">
              <a:buFont typeface="Arial" panose="020B0604020202020204" pitchFamily="34" charset="0"/>
              <a:buChar char="•"/>
            </a:pPr>
            <a:r>
              <a:rPr lang="en-US" dirty="0"/>
              <a:t>Aside from consumer apps, organizations are mobilizing their workforce and partners with a growing number of critical business apps.</a:t>
            </a:r>
          </a:p>
          <a:p>
            <a:pPr marL="171450" indent="-171450">
              <a:buFont typeface="Arial" panose="020B0604020202020204" pitchFamily="34" charset="0"/>
              <a:buChar char="•"/>
            </a:pPr>
            <a:r>
              <a:rPr lang="en-US" dirty="0"/>
              <a:t>The lower consumer price point of technology has made it ubiquitous – not just in the US – but in the world. In Kenya – they have leapfrogged </a:t>
            </a:r>
          </a:p>
        </p:txBody>
      </p:sp>
      <p:sp>
        <p:nvSpPr>
          <p:cNvPr id="4" name="Slide Number Placeholder 3"/>
          <p:cNvSpPr>
            <a:spLocks noGrp="1"/>
          </p:cNvSpPr>
          <p:nvPr>
            <p:ph type="sldNum" sz="quarter" idx="10"/>
          </p:nvPr>
        </p:nvSpPr>
        <p:spPr/>
        <p:txBody>
          <a:bodyPr/>
          <a:lstStyle/>
          <a:p>
            <a:fld id="{7BD8FC18-07C8-4136-85B7-20C643E472BC}"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117639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todays world, many businesses have already started built their first initial apps, typically targeting mobile devices, whether for internal use or customer facing. Soon 1 app turns to 10, or 100, as they being to realize that in order to be successful and thrive in todays market they will have to support not just one mobile app but a multi-app mobile strategy.</a:t>
            </a:r>
          </a:p>
          <a:p>
            <a:pPr marL="171450" indent="-171450">
              <a:buFont typeface="Arial" panose="020B0604020202020204" pitchFamily="34" charset="0"/>
              <a:buChar char="•"/>
            </a:pPr>
            <a:r>
              <a:rPr lang="en-US" dirty="0"/>
              <a:t>We call this concept the </a:t>
            </a:r>
            <a:r>
              <a:rPr lang="en-US" i="1" dirty="0" err="1"/>
              <a:t>appification</a:t>
            </a:r>
            <a:r>
              <a:rPr lang="en-US" dirty="0"/>
              <a:t> of your business. As one app turns to many, in introduces greater complexity in the development process as you try to iterate, develop and maintain this suite of apps.</a:t>
            </a:r>
          </a:p>
          <a:p>
            <a:pPr marL="171450" indent="-171450">
              <a:buFont typeface="Arial" panose="020B0604020202020204" pitchFamily="34" charset="0"/>
              <a:buChar char="•"/>
            </a:pPr>
            <a:r>
              <a:rPr lang="en-US" dirty="0"/>
              <a:t>Finally, app development is difficult, as you have to target a large number of device configurations to reach your audience.</a:t>
            </a:r>
          </a:p>
        </p:txBody>
      </p:sp>
      <p:sp>
        <p:nvSpPr>
          <p:cNvPr id="4" name="Slide Number Placeholder 3"/>
          <p:cNvSpPr>
            <a:spLocks noGrp="1"/>
          </p:cNvSpPr>
          <p:nvPr>
            <p:ph type="sldNum" sz="quarter" idx="10"/>
          </p:nvPr>
        </p:nvSpPr>
        <p:spPr/>
        <p:txBody>
          <a:bodyPr/>
          <a:lstStyle/>
          <a:p>
            <a:pPr>
              <a:defRPr/>
            </a:pPr>
            <a:fld id="{7BD8FC18-07C8-4136-85B7-20C643E472BC}" type="slidenum">
              <a:rPr lang="en-US" smtClean="0">
                <a:solidFill>
                  <a:prstClr val="black"/>
                </a:solidFill>
              </a:rPr>
              <a:pPr>
                <a:defRPr/>
              </a:pPr>
              <a:t>4</a:t>
            </a:fld>
            <a:endParaRPr lang="en-US">
              <a:solidFill>
                <a:prstClr val="black"/>
              </a:solidFill>
            </a:endParaRPr>
          </a:p>
        </p:txBody>
      </p:sp>
    </p:spTree>
    <p:extLst>
      <p:ext uri="{BB962C8B-B14F-4D97-AF65-F5344CB8AC3E}">
        <p14:creationId xmlns:p14="http://schemas.microsoft.com/office/powerpoint/2010/main" val="1504739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Talk</a:t>
            </a:r>
            <a:r>
              <a:rPr lang="en-US" sz="900" kern="1200" baseline="0" dirty="0">
                <a:solidFill>
                  <a:schemeClr val="tx1"/>
                </a:solidFill>
                <a:effectLst/>
                <a:latin typeface="Segoe UI Light" pitchFamily="34" charset="0"/>
                <a:ea typeface="+mn-ea"/>
                <a:cs typeface="+mn-cs"/>
              </a:rPr>
              <a:t> about how our teams and product came together.</a:t>
            </a:r>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We’ve taken these Microsoft products which are leading services in their specific part of the mobile development lifecycle and we’ve brought it all together. Into Visual Studio Mobile Center. A mission control for all your apps. A place where all these service seamlessly integrate to make the cycle easier and faster for developers. Developers of all kinds regardless of which platforms their developing for. The value of Mobile Center is reaching developers who aren’t our typical Microsoft customers by providing the highest quality services in the smoothest configuration. We’re giving them an end-to-end solution where they can use all of it or pick what they want, all while driving Azure attachment.</a:t>
            </a:r>
          </a:p>
        </p:txBody>
      </p:sp>
      <p:sp>
        <p:nvSpPr>
          <p:cNvPr id="4" name="Header Placeholder 3"/>
          <p:cNvSpPr>
            <a:spLocks noGrp="1"/>
          </p:cNvSpPr>
          <p:nvPr>
            <p:ph type="hdr" sz="quarter" idx="10"/>
          </p:nvPr>
        </p:nvSpPr>
        <p:spPr/>
        <p:txBody>
          <a:bodyPr/>
          <a:lstStyle/>
          <a:p>
            <a:pPr defTabSz="914400">
              <a:defRPr/>
            </a:pPr>
            <a:endParaRPr lang="en-US" sz="1800" kern="0">
              <a:solidFill>
                <a:prstClr val="black"/>
              </a:solidFill>
            </a:endParaRPr>
          </a:p>
        </p:txBody>
      </p:sp>
      <p:sp>
        <p:nvSpPr>
          <p:cNvPr id="5" name="Footer Placeholder 4"/>
          <p:cNvSpPr>
            <a:spLocks noGrp="1"/>
          </p:cNvSpPr>
          <p:nvPr>
            <p:ph type="ftr" sz="quarter" idx="11"/>
          </p:nvPr>
        </p:nvSpPr>
        <p:spPr/>
        <p:txBody>
          <a:bodyPr/>
          <a:lstStyle/>
          <a:p>
            <a:pPr marL="0"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90EC29EE-A8AD-4CE0-9C0B-116E0D4D7533}" type="datetime8">
              <a:rPr lang="en-US" sz="1800" kern="0" smtClean="0">
                <a:solidFill>
                  <a:prstClr val="black"/>
                </a:solidFill>
              </a:rPr>
              <a:pPr defTabSz="914400">
                <a:defRPr/>
              </a:pPr>
              <a:t>11/12/17 2:43 PM</a:t>
            </a:fld>
            <a:endParaRPr lang="en-US" sz="1800" kern="0">
              <a:solidFill>
                <a:prstClr val="black"/>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prstClr val="black"/>
                </a:solidFill>
              </a:rPr>
              <a:pPr defTabSz="914400">
                <a:defRPr/>
              </a:pPr>
              <a:t>5</a:t>
            </a:fld>
            <a:endParaRPr lang="en-US" sz="1800" kern="0">
              <a:solidFill>
                <a:prstClr val="black"/>
              </a:solidFill>
            </a:endParaRPr>
          </a:p>
        </p:txBody>
      </p:sp>
    </p:spTree>
    <p:extLst>
      <p:ext uri="{BB962C8B-B14F-4D97-AF65-F5344CB8AC3E}">
        <p14:creationId xmlns:p14="http://schemas.microsoft.com/office/powerpoint/2010/main" val="2011764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Key points:</a:t>
            </a:r>
            <a:r>
              <a:rPr lang="en-US" baseline="0" dirty="0"/>
              <a:t> </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baseline="0" dirty="0"/>
              <a:t>This is why we’ve built Mobile Center – your mission control for apps</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baseline="0" dirty="0"/>
              <a:t>Mobile Center has everything you need to build great mobile apps, fast</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baseline="0" dirty="0"/>
              <a:t>You get the time and the insights to focus on what users want</a:t>
            </a:r>
            <a:endParaRPr lang="en-US" dirty="0"/>
          </a:p>
          <a:p>
            <a:endParaRPr lang="en-US" dirty="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61B0BD91-A332-4638-9D55-E1550E13BA63}" type="datetime8">
              <a:rPr lang="en-US" smtClean="0">
                <a:solidFill>
                  <a:prstClr val="black"/>
                </a:solidFill>
              </a:rPr>
              <a:pPr/>
              <a:t>11/12/17 2:43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892912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just a few minutes, you can connect your apps to complete set of lifecycle services: continuous integration, automated testing, distribution, engagement, crash reporting, and analytics, as well as a mobile-optimized front door into Azure cloud services.</a:t>
            </a:r>
            <a:br>
              <a:rPr lang="en-US" dirty="0"/>
            </a:br>
            <a:endParaRPr lang="en-US" dirty="0"/>
          </a:p>
          <a:p>
            <a:r>
              <a:rPr lang="en-US" dirty="0"/>
              <a:t>The upshot? Release higher quality apps faster. Build quality into the process by embedding automated UI tests into your build and release pipeline, then get integrated crash and analytics data on your apps in the wild. So you can spend more time on apps and less time on </a:t>
            </a:r>
            <a:r>
              <a:rPr lang="en-US" dirty="0" err="1"/>
              <a:t>opps</a:t>
            </a:r>
            <a:r>
              <a:rPr lang="en-US" dirty="0"/>
              <a:t>. Focus on innovation</a:t>
            </a:r>
          </a:p>
          <a:p>
            <a:r>
              <a:rPr lang="en-US" dirty="0"/>
              <a:t/>
            </a:r>
            <a:br>
              <a:rPr lang="en-US" dirty="0"/>
            </a:br>
            <a:endParaRPr lang="en-US" dirty="0"/>
          </a:p>
          <a:p>
            <a:r>
              <a:rPr lang="en-US" dirty="0"/>
              <a:t>And we don’t want to displace things that already work for you. We work with iOS, Android, and UWP apps written with Objective-C, Swift, Java, React Native, or Xamarin. If you don’t want to use the whole Mobile Center suite right now, you can pick just the services you want.  The platform is completely open and modular, and every feature is  available through an API.</a:t>
            </a:r>
          </a:p>
          <a:p>
            <a:r>
              <a:rPr lang="en-US" dirty="0"/>
              <a:t/>
            </a:r>
            <a:br>
              <a:rPr lang="en-US" dirty="0"/>
            </a:br>
            <a:endParaRPr lang="en-US" dirty="0"/>
          </a:p>
          <a:p>
            <a:endParaRPr lang="en-US" dirty="0"/>
          </a:p>
          <a:p>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11/12/17 2:43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954093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Build functionality allows you to connect your existing code repositories, like VSTS, GitHub and </a:t>
            </a:r>
            <a:r>
              <a:rPr lang="en-US" dirty="0" err="1"/>
              <a:t>BitBucket</a:t>
            </a:r>
            <a:r>
              <a:rPr lang="en-US" dirty="0"/>
              <a:t> and configure them to run automatically on code submission, or on a timed schedule, regularly staying up to date on the health of your build. This is all done on the cloud, so you don’t have to manage any hardware locally.</a:t>
            </a:r>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11/12/17 2:43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64295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Along with Build, you App Center also has a device lab with over 300 configurations of Android and iOS devices that you can run your developed UI Automation scripts. We support scripts written in a variety like </a:t>
            </a:r>
            <a:r>
              <a:rPr lang="en-US" dirty="0" err="1"/>
              <a:t>UITest</a:t>
            </a:r>
            <a:r>
              <a:rPr lang="en-US" dirty="0"/>
              <a:t>, Appium or the native Espresso and </a:t>
            </a:r>
            <a:r>
              <a:rPr lang="en-US" dirty="0" err="1"/>
              <a:t>XCUITest</a:t>
            </a:r>
            <a:r>
              <a:rPr lang="en-US" dirty="0"/>
              <a:t>. Run your app on real devices without, again, maintaining the hardware, and getting live results to know your app is bug free.</a:t>
            </a:r>
          </a:p>
          <a:p>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11/12/17 2:43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473670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emf"/><Relationship Id="rId3"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emf"/><Relationship Id="rId3" Type="http://schemas.openxmlformats.org/officeDocument/2006/relationships/image" Target="../media/image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emf"/><Relationship Id="rId3" Type="http://schemas.openxmlformats.org/officeDocument/2006/relationships/image" Target="../media/image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Master" Target="../slideMasters/slideMaster8.xml"/><Relationship Id="rId2" Type="http://schemas.openxmlformats.org/officeDocument/2006/relationships/image" Target="../media/image6.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0.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2.emf"/></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Rectangle 7"/>
          <p:cNvSpPr/>
          <p:nvPr userDrawn="1"/>
        </p:nvSpPr>
        <p:spPr bwMode="auto">
          <a:xfrm>
            <a:off x="1"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543147" y="6364281"/>
            <a:ext cx="1025270" cy="224138"/>
          </a:xfrm>
          <a:prstGeom prst="rect">
            <a:avLst/>
          </a:prstGeom>
          <a:noFill/>
          <a:ln>
            <a:noFill/>
          </a:ln>
        </p:spPr>
      </p:pic>
      <p:sp>
        <p:nvSpPr>
          <p:cNvPr id="1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Rectangle 7"/>
          <p:cNvSpPr/>
          <p:nvPr userDrawn="1"/>
        </p:nvSpPr>
        <p:spPr bwMode="auto">
          <a:xfrm>
            <a:off x="1"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543147" y="6364281"/>
            <a:ext cx="1025270" cy="224138"/>
          </a:xfrm>
          <a:prstGeom prst="rect">
            <a:avLst/>
          </a:prstGeom>
          <a:noFill/>
          <a:ln>
            <a:noFill/>
          </a:ln>
        </p:spPr>
      </p:pic>
      <p:sp>
        <p:nvSpPr>
          <p:cNvPr id="1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losing slide Microsoft">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solidFill>
                  <a:srgbClr val="FFFFFF"/>
                </a:solidFill>
                <a:cs typeface="Segoe UI" pitchFamily="34" charset="0"/>
              </a:rPr>
              <a:t>© 2016 Microsoft Corporation. All rights reserved. </a:t>
            </a:r>
          </a:p>
        </p:txBody>
      </p:sp>
      <p:pic>
        <p:nvPicPr>
          <p:cNvPr id="6"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3854121" y="2949303"/>
            <a:ext cx="4483757" cy="959394"/>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Non-Bulleted Tex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17"/>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bg1"/>
                </a:solidFill>
              </a:defRPr>
            </a:lvl1pPr>
            <a:lvl2pPr marL="27981" indent="0">
              <a:buNone/>
              <a:defRPr sz="1959"/>
            </a:lvl2pPr>
            <a:lvl3pPr marL="219185" indent="0">
              <a:buNone/>
              <a:defRPr sz="1959"/>
            </a:lvl3pPr>
            <a:lvl4pPr marL="466351" indent="0">
              <a:buNone/>
              <a:defRPr sz="1763"/>
            </a:lvl4pPr>
            <a:lvl5pPr marL="724400"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lank ">
    <p:bg>
      <p:bgPr>
        <a:solidFill>
          <a:srgbClr val="0070C0"/>
        </a:solidFill>
        <a:effectLst/>
      </p:bgPr>
    </p:bg>
    <p:spTree>
      <p:nvGrpSpPr>
        <p:cNvPr id="1" name=""/>
        <p:cNvGrpSpPr/>
        <p:nvPr/>
      </p:nvGrpSpPr>
      <p:grpSpPr>
        <a:xfrm>
          <a:off x="0" y="0"/>
          <a:ext cx="0" cy="0"/>
          <a:chOff x="0" y="0"/>
          <a:chExt cx="0" cy="0"/>
        </a:xfrm>
      </p:grpSpPr>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Rectangle 7"/>
          <p:cNvSpPr/>
          <p:nvPr userDrawn="1"/>
        </p:nvSpPr>
        <p:spPr bwMode="auto">
          <a:xfrm>
            <a:off x="1"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543147" y="6364281"/>
            <a:ext cx="1025270" cy="224138"/>
          </a:xfrm>
          <a:prstGeom prst="rect">
            <a:avLst/>
          </a:prstGeom>
          <a:noFill/>
          <a:ln>
            <a:noFill/>
          </a:ln>
        </p:spPr>
      </p:pic>
      <p:sp>
        <p:nvSpPr>
          <p:cNvPr id="1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losing slide Microsoft">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solidFill>
                  <a:srgbClr val="FFFFFF"/>
                </a:solidFill>
                <a:cs typeface="Segoe UI" pitchFamily="34" charset="0"/>
              </a:rPr>
              <a:t>© 2016 Microsoft Corporation. All rights reserved. </a:t>
            </a:r>
          </a:p>
        </p:txBody>
      </p:sp>
      <p:pic>
        <p:nvPicPr>
          <p:cNvPr id="6"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3854121" y="2949303"/>
            <a:ext cx="4483757" cy="959394"/>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amp; Non-Bulleted Tex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17"/>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bg1"/>
                </a:solidFill>
              </a:defRPr>
            </a:lvl1pPr>
            <a:lvl2pPr marL="27981" indent="0">
              <a:buNone/>
              <a:defRPr sz="1959"/>
            </a:lvl2pPr>
            <a:lvl3pPr marL="219185" indent="0">
              <a:buNone/>
              <a:defRPr sz="1959"/>
            </a:lvl3pPr>
            <a:lvl4pPr marL="466351" indent="0">
              <a:buNone/>
              <a:defRPr sz="1763"/>
            </a:lvl4pPr>
            <a:lvl5pPr marL="724400"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rgbClr val="672A7A"/>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Rectangle 7"/>
          <p:cNvSpPr/>
          <p:nvPr userDrawn="1"/>
        </p:nvSpPr>
        <p:spPr bwMode="auto">
          <a:xfrm>
            <a:off x="1"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543147" y="6364281"/>
            <a:ext cx="1025270" cy="224138"/>
          </a:xfrm>
          <a:prstGeom prst="rect">
            <a:avLst/>
          </a:prstGeom>
          <a:noFill/>
          <a:ln>
            <a:noFill/>
          </a:ln>
        </p:spPr>
      </p:pic>
      <p:sp>
        <p:nvSpPr>
          <p:cNvPr id="1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Closing slide Microsoft">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solidFill>
                  <a:srgbClr val="FFFFFF"/>
                </a:solidFill>
                <a:cs typeface="Segoe UI" pitchFamily="34" charset="0"/>
              </a:rPr>
              <a:t>© 2016 Microsoft Corporation. All rights reserved. </a:t>
            </a:r>
          </a:p>
        </p:txBody>
      </p:sp>
      <p:pic>
        <p:nvPicPr>
          <p:cNvPr id="6"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3854121" y="2949303"/>
            <a:ext cx="4483757" cy="959394"/>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amp; Non-Bulleted Tex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17"/>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bg1"/>
                </a:solidFill>
              </a:defRPr>
            </a:lvl1pPr>
            <a:lvl2pPr marL="27981" indent="0">
              <a:buNone/>
              <a:defRPr sz="1959"/>
            </a:lvl2pPr>
            <a:lvl3pPr marL="219185" indent="0">
              <a:buNone/>
              <a:defRPr sz="1959"/>
            </a:lvl3pPr>
            <a:lvl4pPr marL="466351" indent="0">
              <a:buNone/>
              <a:defRPr sz="1763"/>
            </a:lvl4pPr>
            <a:lvl5pPr marL="724400"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rgbClr val="672A7A"/>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rgbClr val="5C2D91"/>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200270" cy="89966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2031817"/>
            <a:ext cx="5826760" cy="2531975"/>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nect 2017 Opening Slide_ON-SIT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79A67967-ED88-4A5B-8476-2B050F5E06AD}"/>
              </a:ext>
            </a:extLst>
          </p:cNvPr>
          <p:cNvPicPr>
            <a:picLocks noChangeAspect="1"/>
          </p:cNvPicPr>
          <p:nvPr userDrawn="1"/>
        </p:nvPicPr>
        <p:blipFill rotWithShape="1">
          <a:blip r:embed="rId2"/>
          <a:srcRect l="16830" t="14006" r="3135" b="18700"/>
          <a:stretch/>
        </p:blipFill>
        <p:spPr>
          <a:xfrm>
            <a:off x="-4669" y="0"/>
            <a:ext cx="12196669" cy="6858000"/>
          </a:xfrm>
          <a:prstGeom prst="rect">
            <a:avLst/>
          </a:prstGeom>
        </p:spPr>
      </p:pic>
      <p:pic>
        <p:nvPicPr>
          <p:cNvPr id="7" name="Picture 6">
            <a:extLst>
              <a:ext uri="{FF2B5EF4-FFF2-40B4-BE49-F238E27FC236}">
                <a16:creationId xmlns:a16="http://schemas.microsoft.com/office/drawing/2014/main" xmlns="" id="{45A61B7D-CF88-4B9F-B9AF-D443A50835B2}"/>
              </a:ext>
            </a:extLst>
          </p:cNvPr>
          <p:cNvPicPr>
            <a:picLocks noChangeAspect="1"/>
          </p:cNvPicPr>
          <p:nvPr userDrawn="1"/>
        </p:nvPicPr>
        <p:blipFill>
          <a:blip r:embed="rId3"/>
          <a:stretch>
            <a:fillRect/>
          </a:stretch>
        </p:blipFill>
        <p:spPr>
          <a:xfrm>
            <a:off x="9054515" y="2643944"/>
            <a:ext cx="3137486" cy="1570109"/>
          </a:xfrm>
          <a:prstGeom prst="rect">
            <a:avLst/>
          </a:prstGeom>
        </p:spPr>
      </p:pic>
      <p:pic>
        <p:nvPicPr>
          <p:cNvPr id="6" name="Picture 5">
            <a:extLst>
              <a:ext uri="{FF2B5EF4-FFF2-40B4-BE49-F238E27FC236}">
                <a16:creationId xmlns:a16="http://schemas.microsoft.com/office/drawing/2014/main" xmlns="" id="{56C2D90F-C2D9-4D57-B5A5-4A275E4E2E97}"/>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1690" y="6268081"/>
            <a:ext cx="1402823" cy="300247"/>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zure Platform/Blue_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sual Studio/Purple_Title">
    <p:bg>
      <p:bgPr>
        <a:solidFill>
          <a:srgbClr val="5C2D9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ata Platform/Teal_Title">
    <p:bg>
      <p:bgPr>
        <a:solidFill>
          <a:srgbClr val="00827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ross-platform Mobile/Red_Title">
    <p:bg>
      <p:bgPr>
        <a:solidFill>
          <a:srgbClr val="E81123"/>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AI/Yellow_Title">
    <p:bg>
      <p:bgPr>
        <a:solidFill>
          <a:srgbClr val="FFB9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solidFill>
                  <a:schemeClr val="bg1"/>
                </a:soli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solidFill>
                  <a:schemeClr val="bg1"/>
                </a:soli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Ops/Green_Title">
    <p:bg>
      <p:bgPr>
        <a:solidFill>
          <a:srgbClr val="107C1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797886" cy="899665"/>
          </a:xfrm>
        </p:spPr>
        <p:txBody>
          <a:bodyPr/>
          <a:lstStyle/>
          <a:p>
            <a:r>
              <a:rPr lang="en-US"/>
              <a:t>Click to edit Master title style</a:t>
            </a:r>
          </a:p>
        </p:txBody>
      </p:sp>
      <p:sp>
        <p:nvSpPr>
          <p:cNvPr id="7" name="Text Placeholder 3">
            <a:extLst>
              <a:ext uri="{FF2B5EF4-FFF2-40B4-BE49-F238E27FC236}">
                <a16:creationId xmlns:a16="http://schemas.microsoft.com/office/drawing/2014/main" xmlns="" id="{03D45574-B30B-4C34-A8B0-D8DC428F3EED}"/>
              </a:ext>
            </a:extLst>
          </p:cNvPr>
          <p:cNvSpPr>
            <a:spLocks noGrp="1"/>
          </p:cNvSpPr>
          <p:nvPr>
            <p:ph type="body" sz="quarter" idx="10"/>
          </p:nvPr>
        </p:nvSpPr>
        <p:spPr>
          <a:xfrm>
            <a:off x="269240" y="1860034"/>
            <a:ext cx="6723185" cy="2263268"/>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269240" y="289511"/>
            <a:ext cx="7171397" cy="899665"/>
          </a:xfrm>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269303" y="1860034"/>
            <a:ext cx="6723122" cy="2263268"/>
          </a:xfrm>
        </p:spPr>
        <p:txBody>
          <a:bodyPr/>
          <a:lstStyle>
            <a:lvl1pPr>
              <a:defRPr lang="en-US" sz="3529" kern="1200" spc="0" baseline="0" dirty="0" smtClean="0">
                <a:solidFill>
                  <a:schemeClr val="tx1"/>
                </a:solidFill>
                <a:latin typeface="+mj-lt"/>
                <a:ea typeface="+mn-ea"/>
                <a:cs typeface="+mn-cs"/>
              </a:defRPr>
            </a:lvl1pPr>
          </a:lstStyle>
          <a:p>
            <a:pPr marL="224097" marR="0" lvl="0" indent="-224097" algn="l" defTabSz="914367" rtl="0" eaLnBrk="1" fontAlgn="auto" latinLnBrk="0" hangingPunct="1">
              <a:lnSpc>
                <a:spcPct val="90000"/>
              </a:lnSpc>
              <a:spcBef>
                <a:spcPct val="20000"/>
              </a:spcBef>
              <a:spcAft>
                <a:spcPts val="0"/>
              </a:spcAft>
              <a:buClrTx/>
              <a:buSzPct val="90000"/>
              <a:tabLst/>
            </a:pPr>
            <a:r>
              <a:rPr lang="en-US"/>
              <a:t>Edit Master text styles</a:t>
            </a:r>
          </a:p>
          <a:p>
            <a:pPr marL="224097" marR="0" lvl="1" indent="-224097" algn="l" defTabSz="914367" rtl="0" eaLnBrk="1" fontAlgn="auto" latinLnBrk="0" hangingPunct="1">
              <a:lnSpc>
                <a:spcPct val="90000"/>
              </a:lnSpc>
              <a:spcBef>
                <a:spcPct val="20000"/>
              </a:spcBef>
              <a:spcAft>
                <a:spcPts val="0"/>
              </a:spcAft>
              <a:buClrTx/>
              <a:buSzPct val="90000"/>
              <a:tabLst/>
            </a:pPr>
            <a:r>
              <a:rPr lang="en-US"/>
              <a:t>Second level</a:t>
            </a:r>
          </a:p>
          <a:p>
            <a:pPr marL="224097" marR="0" lvl="2" indent="-224097" algn="l" defTabSz="914367" rtl="0" eaLnBrk="1" fontAlgn="auto" latinLnBrk="0" hangingPunct="1">
              <a:lnSpc>
                <a:spcPct val="90000"/>
              </a:lnSpc>
              <a:spcBef>
                <a:spcPct val="20000"/>
              </a:spcBef>
              <a:spcAft>
                <a:spcPts val="0"/>
              </a:spcAft>
              <a:buClrTx/>
              <a:buSzPct val="90000"/>
              <a:tabLst/>
            </a:pPr>
            <a:r>
              <a:rPr lang="en-US"/>
              <a:t>Third level</a:t>
            </a:r>
          </a:p>
          <a:p>
            <a:pPr marL="224097" marR="0" lvl="3" indent="-224097" algn="l" defTabSz="914367" rtl="0" eaLnBrk="1" fontAlgn="auto" latinLnBrk="0" hangingPunct="1">
              <a:lnSpc>
                <a:spcPct val="90000"/>
              </a:lnSpc>
              <a:spcBef>
                <a:spcPct val="20000"/>
              </a:spcBef>
              <a:spcAft>
                <a:spcPts val="0"/>
              </a:spcAft>
              <a:buClrTx/>
              <a:buSzPct val="90000"/>
              <a:tabLst/>
            </a:pPr>
            <a:r>
              <a:rPr lang="en-US"/>
              <a:t>Fourth level</a:t>
            </a:r>
          </a:p>
          <a:p>
            <a:pPr marL="224097" marR="0" lvl="4" indent="-224097" algn="l" defTabSz="914367" rtl="0" eaLnBrk="1" fontAlgn="auto" latinLnBrk="0" hangingPunct="1">
              <a:lnSpc>
                <a:spcPct val="90000"/>
              </a:lnSpc>
              <a:spcBef>
                <a:spcPct val="20000"/>
              </a:spcBef>
              <a:spcAft>
                <a:spcPts val="0"/>
              </a:spcAft>
              <a:buClrTx/>
              <a:buSzPct val="90000"/>
              <a:tabLst/>
            </a:pPr>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creenshot Layou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xmlns="" id="{A39730FA-83AB-4C0B-BA17-68D7CE76DF47}"/>
              </a:ext>
            </a:extLst>
          </p:cNvPr>
          <p:cNvSpPr>
            <a:spLocks noGrp="1"/>
          </p:cNvSpPr>
          <p:nvPr>
            <p:ph type="title"/>
          </p:nvPr>
        </p:nvSpPr>
        <p:spPr>
          <a:xfrm>
            <a:off x="269239" y="2198292"/>
            <a:ext cx="4706229" cy="707719"/>
          </a:xfrm>
        </p:spPr>
        <p:txBody>
          <a:bodyPr/>
          <a:lstStyle>
            <a:lvl1pPr>
              <a:defRPr sz="2353">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9" name="Text Placeholder 3">
            <a:extLst>
              <a:ext uri="{FF2B5EF4-FFF2-40B4-BE49-F238E27FC236}">
                <a16:creationId xmlns:a16="http://schemas.microsoft.com/office/drawing/2014/main" xmlns="" id="{CD0DC49D-5F6B-4889-8BAB-44D9B15193C8}"/>
              </a:ext>
            </a:extLst>
          </p:cNvPr>
          <p:cNvSpPr>
            <a:spLocks noGrp="1"/>
          </p:cNvSpPr>
          <p:nvPr>
            <p:ph type="body" sz="quarter" idx="11"/>
          </p:nvPr>
        </p:nvSpPr>
        <p:spPr>
          <a:xfrm>
            <a:off x="269239" y="2906011"/>
            <a:ext cx="4706228" cy="2280787"/>
          </a:xfrm>
        </p:spPr>
        <p:txBody>
          <a:bodyPr wrap="square">
            <a:noAutofit/>
          </a:bodyPr>
          <a:lstStyle>
            <a:lvl1pPr marL="0" indent="0">
              <a:spcBef>
                <a:spcPts val="1765"/>
              </a:spcBef>
              <a:buNone/>
              <a:defRPr sz="2157">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sp>
        <p:nvSpPr>
          <p:cNvPr id="14" name="Rectangle 13">
            <a:extLst>
              <a:ext uri="{FF2B5EF4-FFF2-40B4-BE49-F238E27FC236}">
                <a16:creationId xmlns:a16="http://schemas.microsoft.com/office/drawing/2014/main" xmlns="" id="{64D45838-8CCB-4A31-93D3-BAE08906FB28}"/>
              </a:ext>
            </a:extLst>
          </p:cNvPr>
          <p:cNvSpPr/>
          <p:nvPr userDrawn="1"/>
        </p:nvSpPr>
        <p:spPr bwMode="auto">
          <a:xfrm>
            <a:off x="5333418" y="0"/>
            <a:ext cx="6858583"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37">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4" name="Rectangle 3">
            <a:extLst>
              <a:ext uri="{FF2B5EF4-FFF2-40B4-BE49-F238E27FC236}">
                <a16:creationId xmlns:a16="http://schemas.microsoft.com/office/drawing/2014/main" xmlns="" id="{FD1ABB9C-34DF-470B-9A68-B7FF651D0889}"/>
              </a:ext>
            </a:extLst>
          </p:cNvPr>
          <p:cNvSpPr/>
          <p:nvPr userDrawn="1"/>
        </p:nvSpPr>
        <p:spPr bwMode="auto">
          <a:xfrm>
            <a:off x="1" y="0"/>
            <a:ext cx="533435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0/50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6" name="Picture 5">
            <a:extLst>
              <a:ext uri="{FF2B5EF4-FFF2-40B4-BE49-F238E27FC236}">
                <a16:creationId xmlns:a16="http://schemas.microsoft.com/office/drawing/2014/main" xmlns="" id="{C147BCB6-B351-4103-B9F5-A6E568D676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1014879" y="1014879"/>
            <a:ext cx="6858625" cy="4828867"/>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rgbClr val="5C2D91"/>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theme" Target="../theme/theme2.xml"/><Relationship Id="rId8" Type="http://schemas.openxmlformats.org/officeDocument/2006/relationships/image" Target="../media/image1.png"/><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8.xml"/><Relationship Id="rId12" Type="http://schemas.openxmlformats.org/officeDocument/2006/relationships/theme" Target="../theme/theme3.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 Id="rId9" Type="http://schemas.openxmlformats.org/officeDocument/2006/relationships/slideLayout" Target="../slideLayouts/slideLayout26.xml"/><Relationship Id="rId10"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 Id="rId10" Type="http://schemas.openxmlformats.org/officeDocument/2006/relationships/theme" Target="../theme/theme4.xml"/><Relationship Id="rId11" Type="http://schemas.openxmlformats.org/officeDocument/2006/relationships/image" Target="../media/image1.png"/><Relationship Id="rId1" Type="http://schemas.openxmlformats.org/officeDocument/2006/relationships/slideLayout" Target="../slideLayouts/slideLayout29.xml"/><Relationship Id="rId2" Type="http://schemas.openxmlformats.org/officeDocument/2006/relationships/slideLayout" Target="../slideLayouts/slideLayout30.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48.xml"/><Relationship Id="rId12" Type="http://schemas.openxmlformats.org/officeDocument/2006/relationships/theme" Target="../theme/theme5.xml"/><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9" Type="http://schemas.openxmlformats.org/officeDocument/2006/relationships/slideLayout" Target="../slideLayouts/slideLayout46.xml"/><Relationship Id="rId10" Type="http://schemas.openxmlformats.org/officeDocument/2006/relationships/slideLayout" Target="../slideLayouts/slideLayout4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 Id="rId9" Type="http://schemas.openxmlformats.org/officeDocument/2006/relationships/slideLayout" Target="../slideLayouts/slideLayout57.xml"/><Relationship Id="rId10" Type="http://schemas.openxmlformats.org/officeDocument/2006/relationships/theme" Target="../theme/theme6.xml"/><Relationship Id="rId11" Type="http://schemas.openxmlformats.org/officeDocument/2006/relationships/image" Target="../media/image1.png"/><Relationship Id="rId1" Type="http://schemas.openxmlformats.org/officeDocument/2006/relationships/slideLayout" Target="../slideLayouts/slideLayout49.xml"/><Relationship Id="rId2" Type="http://schemas.openxmlformats.org/officeDocument/2006/relationships/slideLayout" Target="../slideLayouts/slideLayout50.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68.xml"/><Relationship Id="rId12" Type="http://schemas.openxmlformats.org/officeDocument/2006/relationships/theme" Target="../theme/theme7.xml"/><Relationship Id="rId13" Type="http://schemas.openxmlformats.org/officeDocument/2006/relationships/image" Target="../media/image1.png"/><Relationship Id="rId1" Type="http://schemas.openxmlformats.org/officeDocument/2006/relationships/slideLayout" Target="../slideLayouts/slideLayout58.xml"/><Relationship Id="rId2" Type="http://schemas.openxmlformats.org/officeDocument/2006/relationships/slideLayout" Target="../slideLayouts/slideLayout59.xml"/><Relationship Id="rId3" Type="http://schemas.openxmlformats.org/officeDocument/2006/relationships/slideLayout" Target="../slideLayouts/slideLayout60.xml"/><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77.xml"/><Relationship Id="rId20" Type="http://schemas.openxmlformats.org/officeDocument/2006/relationships/slideLayout" Target="../slideLayouts/slideLayout88.xml"/><Relationship Id="rId21" Type="http://schemas.openxmlformats.org/officeDocument/2006/relationships/slideLayout" Target="../slideLayouts/slideLayout89.xml"/><Relationship Id="rId22" Type="http://schemas.openxmlformats.org/officeDocument/2006/relationships/slideLayout" Target="../slideLayouts/slideLayout90.xml"/><Relationship Id="rId23" Type="http://schemas.openxmlformats.org/officeDocument/2006/relationships/slideLayout" Target="../slideLayouts/slideLayout91.xml"/><Relationship Id="rId24" Type="http://schemas.openxmlformats.org/officeDocument/2006/relationships/slideLayout" Target="../slideLayouts/slideLayout92.xml"/><Relationship Id="rId25" Type="http://schemas.openxmlformats.org/officeDocument/2006/relationships/slideLayout" Target="../slideLayouts/slideLayout93.xml"/><Relationship Id="rId26" Type="http://schemas.openxmlformats.org/officeDocument/2006/relationships/theme" Target="../theme/theme8.xml"/><Relationship Id="rId27" Type="http://schemas.openxmlformats.org/officeDocument/2006/relationships/image" Target="../media/image5.emf"/><Relationship Id="rId10" Type="http://schemas.openxmlformats.org/officeDocument/2006/relationships/slideLayout" Target="../slideLayouts/slideLayout78.xml"/><Relationship Id="rId11" Type="http://schemas.openxmlformats.org/officeDocument/2006/relationships/slideLayout" Target="../slideLayouts/slideLayout79.xml"/><Relationship Id="rId12" Type="http://schemas.openxmlformats.org/officeDocument/2006/relationships/slideLayout" Target="../slideLayouts/slideLayout80.xml"/><Relationship Id="rId13" Type="http://schemas.openxmlformats.org/officeDocument/2006/relationships/slideLayout" Target="../slideLayouts/slideLayout81.xml"/><Relationship Id="rId14" Type="http://schemas.openxmlformats.org/officeDocument/2006/relationships/slideLayout" Target="../slideLayouts/slideLayout82.xml"/><Relationship Id="rId15" Type="http://schemas.openxmlformats.org/officeDocument/2006/relationships/slideLayout" Target="../slideLayouts/slideLayout83.xml"/><Relationship Id="rId16" Type="http://schemas.openxmlformats.org/officeDocument/2006/relationships/slideLayout" Target="../slideLayouts/slideLayout84.xml"/><Relationship Id="rId17" Type="http://schemas.openxmlformats.org/officeDocument/2006/relationships/slideLayout" Target="../slideLayouts/slideLayout85.xml"/><Relationship Id="rId18" Type="http://schemas.openxmlformats.org/officeDocument/2006/relationships/slideLayout" Target="../slideLayouts/slideLayout86.xml"/><Relationship Id="rId19" Type="http://schemas.openxmlformats.org/officeDocument/2006/relationships/slideLayout" Target="../slideLayouts/slideLayout87.xml"/><Relationship Id="rId1" Type="http://schemas.openxmlformats.org/officeDocument/2006/relationships/slideLayout" Target="../slideLayouts/slideLayout69.xml"/><Relationship Id="rId2" Type="http://schemas.openxmlformats.org/officeDocument/2006/relationships/slideLayout" Target="../slideLayouts/slideLayout70.xml"/><Relationship Id="rId3" Type="http://schemas.openxmlformats.org/officeDocument/2006/relationships/slideLayout" Target="../slideLayouts/slideLayout71.xml"/><Relationship Id="rId4" Type="http://schemas.openxmlformats.org/officeDocument/2006/relationships/slideLayout" Target="../slideLayouts/slideLayout72.xml"/><Relationship Id="rId5" Type="http://schemas.openxmlformats.org/officeDocument/2006/relationships/slideLayout" Target="../slideLayouts/slideLayout73.xml"/><Relationship Id="rId6" Type="http://schemas.openxmlformats.org/officeDocument/2006/relationships/slideLayout" Target="../slideLayouts/slideLayout74.xml"/><Relationship Id="rId7" Type="http://schemas.openxmlformats.org/officeDocument/2006/relationships/slideLayout" Target="../slideLayouts/slideLayout75.xml"/><Relationship Id="rId8"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072365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03755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31632314"/>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428131431"/>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020521-A8CE-43BF-A440-97087F7D6F0B}"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C5A00C-F1D0-4803-BCD6-1C5DEEDDF2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4586941"/>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946778841"/>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396005000"/>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984629207"/>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1" Type="http://schemas.openxmlformats.org/officeDocument/2006/relationships/slideLayout" Target="../slideLayouts/slideLayout8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1" Type="http://schemas.openxmlformats.org/officeDocument/2006/relationships/slideLayout" Target="../slideLayouts/slideLayout8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1" Type="http://schemas.openxmlformats.org/officeDocument/2006/relationships/slideLayout" Target="../slideLayouts/slideLayout8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1" Type="http://schemas.openxmlformats.org/officeDocument/2006/relationships/slideLayout" Target="../slideLayouts/slideLayout8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49.png"/><Relationship Id="rId1" Type="http://schemas.openxmlformats.org/officeDocument/2006/relationships/slideLayout" Target="../slideLayouts/slideLayout7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6.xml"/><Relationship Id="rId3" Type="http://schemas.openxmlformats.org/officeDocument/2006/relationships/image" Target="../media/image5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7.xml"/><Relationship Id="rId3" Type="http://schemas.openxmlformats.org/officeDocument/2006/relationships/hyperlink" Target="https://mobile.azure.co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4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54.png"/><Relationship Id="rId6" Type="http://schemas.microsoft.com/office/2007/relationships/hdphoto" Target="../media/hdphoto1.wdp"/><Relationship Id="rId1" Type="http://schemas.openxmlformats.org/officeDocument/2006/relationships/slideLayout" Target="../slideLayouts/slideLayout4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9.svg"/><Relationship Id="rId5" Type="http://schemas.openxmlformats.org/officeDocument/2006/relationships/image" Target="../media/image56.png"/><Relationship Id="rId6" Type="http://schemas.openxmlformats.org/officeDocument/2006/relationships/image" Target="../media/image57.tif"/><Relationship Id="rId7" Type="http://schemas.openxmlformats.org/officeDocument/2006/relationships/image" Target="../media/image58.tiff"/><Relationship Id="rId1" Type="http://schemas.openxmlformats.org/officeDocument/2006/relationships/slideLayout" Target="../slideLayouts/slideLayout4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59.png"/><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1" Type="http://schemas.openxmlformats.org/officeDocument/2006/relationships/slideLayout" Target="../slideLayouts/slideLayout23.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60.png"/><Relationship Id="rId3" Type="http://schemas.openxmlformats.org/officeDocument/2006/relationships/image" Target="../media/image61.jp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1" Type="http://schemas.openxmlformats.org/officeDocument/2006/relationships/slideLayout" Target="../slideLayouts/slideLayout30.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1" Type="http://schemas.openxmlformats.org/officeDocument/2006/relationships/slideLayout" Target="../slideLayouts/slideLayout30.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3" Type="http://schemas.openxmlformats.org/officeDocument/2006/relationships/hyperlink" Target="http://www.businessinsider.com/bii-mobile-insights-android-and-ios-growing-at-10x-the-pc-business-of-the-80s-2012-8-2" TargetMode="External"/><Relationship Id="rId4" Type="http://schemas.openxmlformats.org/officeDocument/2006/relationships/image" Target="../media/image13.png"/><Relationship Id="rId1" Type="http://schemas.openxmlformats.org/officeDocument/2006/relationships/slideLayout" Target="../slideLayouts/slideLayout5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5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tiff"/><Relationship Id="rId9" Type="http://schemas.openxmlformats.org/officeDocument/2006/relationships/image" Target="../media/image23.png"/><Relationship Id="rId1" Type="http://schemas.openxmlformats.org/officeDocument/2006/relationships/slideLayout" Target="../slideLayouts/slideLayout6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5" Type="http://schemas.openxmlformats.org/officeDocument/2006/relationships/image" Target="../media/image26.emf"/><Relationship Id="rId6" Type="http://schemas.openxmlformats.org/officeDocument/2006/relationships/image" Target="../media/image27.emf"/><Relationship Id="rId7" Type="http://schemas.openxmlformats.org/officeDocument/2006/relationships/image" Target="../media/image28.emf"/><Relationship Id="rId8" Type="http://schemas.openxmlformats.org/officeDocument/2006/relationships/image" Target="../media/image29.emf"/><Relationship Id="rId9" Type="http://schemas.openxmlformats.org/officeDocument/2006/relationships/image" Target="../media/image30.emf"/><Relationship Id="rId10" Type="http://schemas.openxmlformats.org/officeDocument/2006/relationships/image" Target="../media/image31.emf"/><Relationship Id="rId11" Type="http://schemas.openxmlformats.org/officeDocument/2006/relationships/image" Target="../media/image32.emf"/><Relationship Id="rId1" Type="http://schemas.openxmlformats.org/officeDocument/2006/relationships/slideLayout" Target="../slideLayouts/slideLayout6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xml"/><Relationship Id="rId3" Type="http://schemas.openxmlformats.org/officeDocument/2006/relationships/image" Target="../media/image33.tiff"/></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8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8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39654" y="3268431"/>
            <a:ext cx="8466233" cy="1792836"/>
          </a:xfrm>
        </p:spPr>
        <p:txBody>
          <a:bodyPr/>
          <a:lstStyle/>
          <a:p>
            <a:r>
              <a:rPr lang="de-DE" sz="4705" dirty="0"/>
              <a:t>Visual Studio Mobile Center</a:t>
            </a:r>
            <a:endParaRPr lang="en-US" sz="4705" dirty="0"/>
          </a:p>
        </p:txBody>
      </p:sp>
      <p:grpSp>
        <p:nvGrpSpPr>
          <p:cNvPr id="4" name="Group 3"/>
          <p:cNvGrpSpPr/>
          <p:nvPr/>
        </p:nvGrpSpPr>
        <p:grpSpPr>
          <a:xfrm>
            <a:off x="2435599" y="934074"/>
            <a:ext cx="12191999" cy="3041117"/>
            <a:chOff x="0" y="2049462"/>
            <a:chExt cx="12436474" cy="3102098"/>
          </a:xfrm>
        </p:grpSpPr>
        <p:sp>
          <p:nvSpPr>
            <p:cNvPr id="6" name="TextBox 5"/>
            <p:cNvSpPr txBox="1"/>
            <p:nvPr/>
          </p:nvSpPr>
          <p:spPr>
            <a:xfrm>
              <a:off x="0" y="4274397"/>
              <a:ext cx="12436474" cy="877163"/>
            </a:xfrm>
            <a:prstGeom prst="rect">
              <a:avLst/>
            </a:prstGeom>
            <a:noFill/>
          </p:spPr>
          <p:txBody>
            <a:bodyPr wrap="square" lIns="179285" tIns="143428" rIns="179285" bIns="143428" rtlCol="0">
              <a:spAutoFit/>
            </a:bodyPr>
            <a:lstStyle/>
            <a:p>
              <a:pPr algn="ctr">
                <a:lnSpc>
                  <a:spcPct val="90000"/>
                </a:lnSpc>
                <a:spcAft>
                  <a:spcPts val="588"/>
                </a:spcAft>
                <a:defRPr/>
              </a:pPr>
              <a:endParaRPr lang="en-US" sz="4117" kern="0" dirty="0">
                <a:solidFill>
                  <a:srgbClr val="FFFFFF"/>
                </a:solidFill>
                <a:latin typeface="Segoe UI Semilight" panose="020B0402040204020203" pitchFamily="34" charset="0"/>
                <a:cs typeface="Segoe UI Semilight" panose="020B0402040204020203" pitchFamily="34" charset="0"/>
              </a:endParaRPr>
            </a:p>
          </p:txBody>
        </p:sp>
        <p:grpSp>
          <p:nvGrpSpPr>
            <p:cNvPr id="7" name="Group 6"/>
            <p:cNvGrpSpPr/>
            <p:nvPr/>
          </p:nvGrpSpPr>
          <p:grpSpPr>
            <a:xfrm>
              <a:off x="3283744" y="2049462"/>
              <a:ext cx="5868987" cy="1966913"/>
              <a:chOff x="3097365" y="1995364"/>
              <a:chExt cx="5868987" cy="1966913"/>
            </a:xfrm>
          </p:grpSpPr>
          <p:grpSp>
            <p:nvGrpSpPr>
              <p:cNvPr id="8" name="Group 7"/>
              <p:cNvGrpSpPr>
                <a:grpSpLocks noChangeAspect="1"/>
              </p:cNvGrpSpPr>
              <p:nvPr/>
            </p:nvGrpSpPr>
            <p:grpSpPr bwMode="auto">
              <a:xfrm>
                <a:off x="5202390" y="1995365"/>
                <a:ext cx="2957512" cy="1966912"/>
                <a:chOff x="2804" y="1418"/>
                <a:chExt cx="1863" cy="1239"/>
              </a:xfrm>
            </p:grpSpPr>
            <p:sp>
              <p:nvSpPr>
                <p:cNvPr id="22" name="Freeform 5"/>
                <p:cNvSpPr>
                  <a:spLocks noEditPoints="1"/>
                </p:cNvSpPr>
                <p:nvPr/>
              </p:nvSpPr>
              <p:spPr bwMode="auto">
                <a:xfrm>
                  <a:off x="2804" y="1418"/>
                  <a:ext cx="1863" cy="1239"/>
                </a:xfrm>
                <a:custGeom>
                  <a:avLst/>
                  <a:gdLst>
                    <a:gd name="T0" fmla="*/ 1540 w 1700"/>
                    <a:gd name="T1" fmla="*/ 1130 h 1130"/>
                    <a:gd name="T2" fmla="*/ 161 w 1700"/>
                    <a:gd name="T3" fmla="*/ 1130 h 1130"/>
                    <a:gd name="T4" fmla="*/ 12 w 1700"/>
                    <a:gd name="T5" fmla="*/ 1063 h 1130"/>
                    <a:gd name="T6" fmla="*/ 7 w 1700"/>
                    <a:gd name="T7" fmla="*/ 1057 h 1130"/>
                    <a:gd name="T8" fmla="*/ 0 w 1700"/>
                    <a:gd name="T9" fmla="*/ 1037 h 1130"/>
                    <a:gd name="T10" fmla="*/ 22 w 1700"/>
                    <a:gd name="T11" fmla="*/ 1005 h 1130"/>
                    <a:gd name="T12" fmla="*/ 23 w 1700"/>
                    <a:gd name="T13" fmla="*/ 1004 h 1130"/>
                    <a:gd name="T14" fmla="*/ 32 w 1700"/>
                    <a:gd name="T15" fmla="*/ 1003 h 1130"/>
                    <a:gd name="T16" fmla="*/ 121 w 1700"/>
                    <a:gd name="T17" fmla="*/ 1003 h 1130"/>
                    <a:gd name="T18" fmla="*/ 125 w 1700"/>
                    <a:gd name="T19" fmla="*/ 0 h 1130"/>
                    <a:gd name="T20" fmla="*/ 1580 w 1700"/>
                    <a:gd name="T21" fmla="*/ 0 h 1130"/>
                    <a:gd name="T22" fmla="*/ 1580 w 1700"/>
                    <a:gd name="T23" fmla="*/ 1003 h 1130"/>
                    <a:gd name="T24" fmla="*/ 1675 w 1700"/>
                    <a:gd name="T25" fmla="*/ 1003 h 1130"/>
                    <a:gd name="T26" fmla="*/ 1678 w 1700"/>
                    <a:gd name="T27" fmla="*/ 1004 h 1130"/>
                    <a:gd name="T28" fmla="*/ 1700 w 1700"/>
                    <a:gd name="T29" fmla="*/ 1037 h 1130"/>
                    <a:gd name="T30" fmla="*/ 1696 w 1700"/>
                    <a:gd name="T31" fmla="*/ 1055 h 1130"/>
                    <a:gd name="T32" fmla="*/ 1695 w 1700"/>
                    <a:gd name="T33" fmla="*/ 1055 h 1130"/>
                    <a:gd name="T34" fmla="*/ 1693 w 1700"/>
                    <a:gd name="T35" fmla="*/ 1058 h 1130"/>
                    <a:gd name="T36" fmla="*/ 1689 w 1700"/>
                    <a:gd name="T37" fmla="*/ 1063 h 1130"/>
                    <a:gd name="T38" fmla="*/ 1540 w 1700"/>
                    <a:gd name="T39" fmla="*/ 1130 h 1130"/>
                    <a:gd name="T40" fmla="*/ 20 w 1700"/>
                    <a:gd name="T41" fmla="*/ 1048 h 1130"/>
                    <a:gd name="T42" fmla="*/ 24 w 1700"/>
                    <a:gd name="T43" fmla="*/ 1052 h 1130"/>
                    <a:gd name="T44" fmla="*/ 161 w 1700"/>
                    <a:gd name="T45" fmla="*/ 1114 h 1130"/>
                    <a:gd name="T46" fmla="*/ 1540 w 1700"/>
                    <a:gd name="T47" fmla="*/ 1114 h 1130"/>
                    <a:gd name="T48" fmla="*/ 1677 w 1700"/>
                    <a:gd name="T49" fmla="*/ 1052 h 1130"/>
                    <a:gd name="T50" fmla="*/ 1681 w 1700"/>
                    <a:gd name="T51" fmla="*/ 1048 h 1130"/>
                    <a:gd name="T52" fmla="*/ 1682 w 1700"/>
                    <a:gd name="T53" fmla="*/ 1046 h 1130"/>
                    <a:gd name="T54" fmla="*/ 1684 w 1700"/>
                    <a:gd name="T55" fmla="*/ 1037 h 1130"/>
                    <a:gd name="T56" fmla="*/ 1673 w 1700"/>
                    <a:gd name="T57" fmla="*/ 1019 h 1130"/>
                    <a:gd name="T58" fmla="*/ 1673 w 1700"/>
                    <a:gd name="T59" fmla="*/ 1019 h 1130"/>
                    <a:gd name="T60" fmla="*/ 1564 w 1700"/>
                    <a:gd name="T61" fmla="*/ 1019 h 1130"/>
                    <a:gd name="T62" fmla="*/ 1564 w 1700"/>
                    <a:gd name="T63" fmla="*/ 16 h 1130"/>
                    <a:gd name="T64" fmla="*/ 141 w 1700"/>
                    <a:gd name="T65" fmla="*/ 16 h 1130"/>
                    <a:gd name="T66" fmla="*/ 137 w 1700"/>
                    <a:gd name="T67" fmla="*/ 1019 h 1130"/>
                    <a:gd name="T68" fmla="*/ 32 w 1700"/>
                    <a:gd name="T69" fmla="*/ 1019 h 1130"/>
                    <a:gd name="T70" fmla="*/ 27 w 1700"/>
                    <a:gd name="T71" fmla="*/ 1020 h 1130"/>
                    <a:gd name="T72" fmla="*/ 16 w 1700"/>
                    <a:gd name="T73" fmla="*/ 1037 h 1130"/>
                    <a:gd name="T74" fmla="*/ 20 w 1700"/>
                    <a:gd name="T75" fmla="*/ 1048 h 1130"/>
                    <a:gd name="T76" fmla="*/ 1689 w 1700"/>
                    <a:gd name="T77" fmla="*/ 1051 h 1130"/>
                    <a:gd name="T78" fmla="*/ 1689 w 1700"/>
                    <a:gd name="T79" fmla="*/ 1051 h 1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00" h="1130">
                      <a:moveTo>
                        <a:pt x="1540" y="1130"/>
                      </a:moveTo>
                      <a:cubicBezTo>
                        <a:pt x="161" y="1130"/>
                        <a:pt x="161" y="1130"/>
                        <a:pt x="161" y="1130"/>
                      </a:cubicBezTo>
                      <a:cubicBezTo>
                        <a:pt x="107" y="1130"/>
                        <a:pt x="54" y="1106"/>
                        <a:pt x="12" y="1063"/>
                      </a:cubicBezTo>
                      <a:cubicBezTo>
                        <a:pt x="7" y="1057"/>
                        <a:pt x="7" y="1057"/>
                        <a:pt x="7" y="1057"/>
                      </a:cubicBezTo>
                      <a:cubicBezTo>
                        <a:pt x="3" y="1050"/>
                        <a:pt x="0" y="1044"/>
                        <a:pt x="0" y="1037"/>
                      </a:cubicBezTo>
                      <a:cubicBezTo>
                        <a:pt x="0" y="1022"/>
                        <a:pt x="9" y="1009"/>
                        <a:pt x="22" y="1005"/>
                      </a:cubicBezTo>
                      <a:cubicBezTo>
                        <a:pt x="23" y="1004"/>
                        <a:pt x="23" y="1004"/>
                        <a:pt x="23" y="1004"/>
                      </a:cubicBezTo>
                      <a:cubicBezTo>
                        <a:pt x="28" y="1003"/>
                        <a:pt x="31" y="1003"/>
                        <a:pt x="32" y="1003"/>
                      </a:cubicBezTo>
                      <a:cubicBezTo>
                        <a:pt x="121" y="1003"/>
                        <a:pt x="121" y="1003"/>
                        <a:pt x="121" y="1003"/>
                      </a:cubicBezTo>
                      <a:cubicBezTo>
                        <a:pt x="125" y="0"/>
                        <a:pt x="125" y="0"/>
                        <a:pt x="125" y="0"/>
                      </a:cubicBezTo>
                      <a:cubicBezTo>
                        <a:pt x="1580" y="0"/>
                        <a:pt x="1580" y="0"/>
                        <a:pt x="1580" y="0"/>
                      </a:cubicBezTo>
                      <a:cubicBezTo>
                        <a:pt x="1580" y="1003"/>
                        <a:pt x="1580" y="1003"/>
                        <a:pt x="1580" y="1003"/>
                      </a:cubicBezTo>
                      <a:cubicBezTo>
                        <a:pt x="1675" y="1003"/>
                        <a:pt x="1675" y="1003"/>
                        <a:pt x="1675" y="1003"/>
                      </a:cubicBezTo>
                      <a:cubicBezTo>
                        <a:pt x="1678" y="1004"/>
                        <a:pt x="1678" y="1004"/>
                        <a:pt x="1678" y="1004"/>
                      </a:cubicBezTo>
                      <a:cubicBezTo>
                        <a:pt x="1692" y="1009"/>
                        <a:pt x="1700" y="1022"/>
                        <a:pt x="1700" y="1037"/>
                      </a:cubicBezTo>
                      <a:cubicBezTo>
                        <a:pt x="1700" y="1043"/>
                        <a:pt x="1699" y="1049"/>
                        <a:pt x="1696" y="1055"/>
                      </a:cubicBezTo>
                      <a:cubicBezTo>
                        <a:pt x="1695" y="1055"/>
                        <a:pt x="1695" y="1055"/>
                        <a:pt x="1695" y="1055"/>
                      </a:cubicBezTo>
                      <a:cubicBezTo>
                        <a:pt x="1693" y="1058"/>
                        <a:pt x="1693" y="1058"/>
                        <a:pt x="1693" y="1058"/>
                      </a:cubicBezTo>
                      <a:cubicBezTo>
                        <a:pt x="1689" y="1063"/>
                        <a:pt x="1689" y="1063"/>
                        <a:pt x="1689" y="1063"/>
                      </a:cubicBezTo>
                      <a:cubicBezTo>
                        <a:pt x="1647" y="1106"/>
                        <a:pt x="1595" y="1130"/>
                        <a:pt x="1540" y="1130"/>
                      </a:cubicBezTo>
                      <a:close/>
                      <a:moveTo>
                        <a:pt x="20" y="1048"/>
                      </a:moveTo>
                      <a:cubicBezTo>
                        <a:pt x="24" y="1052"/>
                        <a:pt x="24" y="1052"/>
                        <a:pt x="24" y="1052"/>
                      </a:cubicBezTo>
                      <a:cubicBezTo>
                        <a:pt x="63" y="1092"/>
                        <a:pt x="111" y="1114"/>
                        <a:pt x="161" y="1114"/>
                      </a:cubicBezTo>
                      <a:cubicBezTo>
                        <a:pt x="1540" y="1114"/>
                        <a:pt x="1540" y="1114"/>
                        <a:pt x="1540" y="1114"/>
                      </a:cubicBezTo>
                      <a:cubicBezTo>
                        <a:pt x="1590" y="1114"/>
                        <a:pt x="1639" y="1092"/>
                        <a:pt x="1677" y="1052"/>
                      </a:cubicBezTo>
                      <a:cubicBezTo>
                        <a:pt x="1681" y="1048"/>
                        <a:pt x="1681" y="1048"/>
                        <a:pt x="1681" y="1048"/>
                      </a:cubicBezTo>
                      <a:cubicBezTo>
                        <a:pt x="1682" y="1046"/>
                        <a:pt x="1682" y="1046"/>
                        <a:pt x="1682" y="1046"/>
                      </a:cubicBezTo>
                      <a:cubicBezTo>
                        <a:pt x="1683" y="1043"/>
                        <a:pt x="1684" y="1040"/>
                        <a:pt x="1684" y="1037"/>
                      </a:cubicBezTo>
                      <a:cubicBezTo>
                        <a:pt x="1684" y="1029"/>
                        <a:pt x="1680" y="1022"/>
                        <a:pt x="1673" y="1019"/>
                      </a:cubicBezTo>
                      <a:cubicBezTo>
                        <a:pt x="1673" y="1019"/>
                        <a:pt x="1673" y="1019"/>
                        <a:pt x="1673" y="1019"/>
                      </a:cubicBezTo>
                      <a:cubicBezTo>
                        <a:pt x="1564" y="1019"/>
                        <a:pt x="1564" y="1019"/>
                        <a:pt x="1564" y="1019"/>
                      </a:cubicBezTo>
                      <a:cubicBezTo>
                        <a:pt x="1564" y="16"/>
                        <a:pt x="1564" y="16"/>
                        <a:pt x="1564" y="16"/>
                      </a:cubicBezTo>
                      <a:cubicBezTo>
                        <a:pt x="141" y="16"/>
                        <a:pt x="141" y="16"/>
                        <a:pt x="141" y="16"/>
                      </a:cubicBezTo>
                      <a:cubicBezTo>
                        <a:pt x="137" y="1019"/>
                        <a:pt x="137" y="1019"/>
                        <a:pt x="137" y="1019"/>
                      </a:cubicBezTo>
                      <a:cubicBezTo>
                        <a:pt x="32" y="1019"/>
                        <a:pt x="32" y="1019"/>
                        <a:pt x="32" y="1019"/>
                      </a:cubicBezTo>
                      <a:cubicBezTo>
                        <a:pt x="31" y="1019"/>
                        <a:pt x="29" y="1020"/>
                        <a:pt x="27" y="1020"/>
                      </a:cubicBezTo>
                      <a:cubicBezTo>
                        <a:pt x="21" y="1022"/>
                        <a:pt x="16" y="1029"/>
                        <a:pt x="16" y="1037"/>
                      </a:cubicBezTo>
                      <a:cubicBezTo>
                        <a:pt x="16" y="1039"/>
                        <a:pt x="17" y="1043"/>
                        <a:pt x="20" y="1048"/>
                      </a:cubicBezTo>
                      <a:close/>
                      <a:moveTo>
                        <a:pt x="1689" y="1051"/>
                      </a:moveTo>
                      <a:cubicBezTo>
                        <a:pt x="1689" y="1051"/>
                        <a:pt x="1689" y="1051"/>
                        <a:pt x="1689" y="10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sp>
              <p:nvSpPr>
                <p:cNvPr id="23" name="Freeform 6"/>
                <p:cNvSpPr>
                  <a:spLocks noEditPoints="1"/>
                </p:cNvSpPr>
                <p:nvPr/>
              </p:nvSpPr>
              <p:spPr bwMode="auto">
                <a:xfrm>
                  <a:off x="3021" y="1500"/>
                  <a:ext cx="1430" cy="971"/>
                </a:xfrm>
                <a:custGeom>
                  <a:avLst/>
                  <a:gdLst>
                    <a:gd name="T0" fmla="*/ 1297 w 1305"/>
                    <a:gd name="T1" fmla="*/ 885 h 885"/>
                    <a:gd name="T2" fmla="*/ 8 w 1305"/>
                    <a:gd name="T3" fmla="*/ 885 h 885"/>
                    <a:gd name="T4" fmla="*/ 2 w 1305"/>
                    <a:gd name="T5" fmla="*/ 882 h 885"/>
                    <a:gd name="T6" fmla="*/ 0 w 1305"/>
                    <a:gd name="T7" fmla="*/ 877 h 885"/>
                    <a:gd name="T8" fmla="*/ 4 w 1305"/>
                    <a:gd name="T9" fmla="*/ 8 h 885"/>
                    <a:gd name="T10" fmla="*/ 12 w 1305"/>
                    <a:gd name="T11" fmla="*/ 0 h 885"/>
                    <a:gd name="T12" fmla="*/ 1297 w 1305"/>
                    <a:gd name="T13" fmla="*/ 0 h 885"/>
                    <a:gd name="T14" fmla="*/ 1305 w 1305"/>
                    <a:gd name="T15" fmla="*/ 8 h 885"/>
                    <a:gd name="T16" fmla="*/ 1305 w 1305"/>
                    <a:gd name="T17" fmla="*/ 877 h 885"/>
                    <a:gd name="T18" fmla="*/ 1297 w 1305"/>
                    <a:gd name="T19" fmla="*/ 885 h 885"/>
                    <a:gd name="T20" fmla="*/ 16 w 1305"/>
                    <a:gd name="T21" fmla="*/ 869 h 885"/>
                    <a:gd name="T22" fmla="*/ 1289 w 1305"/>
                    <a:gd name="T23" fmla="*/ 869 h 885"/>
                    <a:gd name="T24" fmla="*/ 1289 w 1305"/>
                    <a:gd name="T25" fmla="*/ 16 h 885"/>
                    <a:gd name="T26" fmla="*/ 20 w 1305"/>
                    <a:gd name="T27" fmla="*/ 16 h 885"/>
                    <a:gd name="T28" fmla="*/ 16 w 1305"/>
                    <a:gd name="T29" fmla="*/ 869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5" h="885">
                      <a:moveTo>
                        <a:pt x="1297" y="885"/>
                      </a:moveTo>
                      <a:cubicBezTo>
                        <a:pt x="8" y="885"/>
                        <a:pt x="8" y="885"/>
                        <a:pt x="8" y="885"/>
                      </a:cubicBezTo>
                      <a:cubicBezTo>
                        <a:pt x="6" y="885"/>
                        <a:pt x="4" y="884"/>
                        <a:pt x="2" y="882"/>
                      </a:cubicBezTo>
                      <a:cubicBezTo>
                        <a:pt x="1" y="881"/>
                        <a:pt x="0" y="879"/>
                        <a:pt x="0" y="877"/>
                      </a:cubicBezTo>
                      <a:cubicBezTo>
                        <a:pt x="4" y="8"/>
                        <a:pt x="4" y="8"/>
                        <a:pt x="4" y="8"/>
                      </a:cubicBezTo>
                      <a:cubicBezTo>
                        <a:pt x="4" y="4"/>
                        <a:pt x="8" y="0"/>
                        <a:pt x="12" y="0"/>
                      </a:cubicBezTo>
                      <a:cubicBezTo>
                        <a:pt x="1297" y="0"/>
                        <a:pt x="1297" y="0"/>
                        <a:pt x="1297" y="0"/>
                      </a:cubicBezTo>
                      <a:cubicBezTo>
                        <a:pt x="1301" y="0"/>
                        <a:pt x="1305" y="4"/>
                        <a:pt x="1305" y="8"/>
                      </a:cubicBezTo>
                      <a:cubicBezTo>
                        <a:pt x="1305" y="877"/>
                        <a:pt x="1305" y="877"/>
                        <a:pt x="1305" y="877"/>
                      </a:cubicBezTo>
                      <a:cubicBezTo>
                        <a:pt x="1305" y="881"/>
                        <a:pt x="1301" y="885"/>
                        <a:pt x="1297" y="885"/>
                      </a:cubicBezTo>
                      <a:close/>
                      <a:moveTo>
                        <a:pt x="16" y="869"/>
                      </a:moveTo>
                      <a:cubicBezTo>
                        <a:pt x="1289" y="869"/>
                        <a:pt x="1289" y="869"/>
                        <a:pt x="1289" y="869"/>
                      </a:cubicBezTo>
                      <a:cubicBezTo>
                        <a:pt x="1289" y="16"/>
                        <a:pt x="1289" y="16"/>
                        <a:pt x="1289" y="16"/>
                      </a:cubicBezTo>
                      <a:cubicBezTo>
                        <a:pt x="20" y="16"/>
                        <a:pt x="20" y="16"/>
                        <a:pt x="20" y="16"/>
                      </a:cubicBezTo>
                      <a:lnTo>
                        <a:pt x="16" y="8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sp>
              <p:nvSpPr>
                <p:cNvPr id="24" name="Freeform 7"/>
                <p:cNvSpPr>
                  <a:spLocks/>
                </p:cNvSpPr>
                <p:nvPr/>
              </p:nvSpPr>
              <p:spPr bwMode="auto">
                <a:xfrm>
                  <a:off x="3567" y="2574"/>
                  <a:ext cx="337" cy="27"/>
                </a:xfrm>
                <a:custGeom>
                  <a:avLst/>
                  <a:gdLst>
                    <a:gd name="T0" fmla="*/ 296 w 308"/>
                    <a:gd name="T1" fmla="*/ 0 h 25"/>
                    <a:gd name="T2" fmla="*/ 13 w 308"/>
                    <a:gd name="T3" fmla="*/ 0 h 25"/>
                    <a:gd name="T4" fmla="*/ 0 w 308"/>
                    <a:gd name="T5" fmla="*/ 13 h 25"/>
                    <a:gd name="T6" fmla="*/ 13 w 308"/>
                    <a:gd name="T7" fmla="*/ 25 h 25"/>
                    <a:gd name="T8" fmla="*/ 296 w 308"/>
                    <a:gd name="T9" fmla="*/ 25 h 25"/>
                    <a:gd name="T10" fmla="*/ 308 w 308"/>
                    <a:gd name="T11" fmla="*/ 13 h 25"/>
                    <a:gd name="T12" fmla="*/ 296 w 30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08" h="25">
                      <a:moveTo>
                        <a:pt x="296" y="0"/>
                      </a:moveTo>
                      <a:cubicBezTo>
                        <a:pt x="13" y="0"/>
                        <a:pt x="13" y="0"/>
                        <a:pt x="13" y="0"/>
                      </a:cubicBezTo>
                      <a:cubicBezTo>
                        <a:pt x="6" y="0"/>
                        <a:pt x="0" y="6"/>
                        <a:pt x="0" y="13"/>
                      </a:cubicBezTo>
                      <a:cubicBezTo>
                        <a:pt x="0" y="19"/>
                        <a:pt x="6" y="25"/>
                        <a:pt x="13" y="25"/>
                      </a:cubicBezTo>
                      <a:cubicBezTo>
                        <a:pt x="296" y="25"/>
                        <a:pt x="296" y="25"/>
                        <a:pt x="296" y="25"/>
                      </a:cubicBezTo>
                      <a:cubicBezTo>
                        <a:pt x="303" y="25"/>
                        <a:pt x="308" y="19"/>
                        <a:pt x="308" y="13"/>
                      </a:cubicBezTo>
                      <a:cubicBezTo>
                        <a:pt x="308" y="6"/>
                        <a:pt x="303" y="0"/>
                        <a:pt x="29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sp>
              <p:nvSpPr>
                <p:cNvPr id="25" name="Freeform 8"/>
                <p:cNvSpPr>
                  <a:spLocks/>
                </p:cNvSpPr>
                <p:nvPr/>
              </p:nvSpPr>
              <p:spPr bwMode="auto">
                <a:xfrm>
                  <a:off x="2937" y="2518"/>
                  <a:ext cx="1630" cy="17"/>
                </a:xfrm>
                <a:custGeom>
                  <a:avLst/>
                  <a:gdLst>
                    <a:gd name="T0" fmla="*/ 1480 w 1488"/>
                    <a:gd name="T1" fmla="*/ 16 h 16"/>
                    <a:gd name="T2" fmla="*/ 8 w 1488"/>
                    <a:gd name="T3" fmla="*/ 16 h 16"/>
                    <a:gd name="T4" fmla="*/ 0 w 1488"/>
                    <a:gd name="T5" fmla="*/ 8 h 16"/>
                    <a:gd name="T6" fmla="*/ 8 w 1488"/>
                    <a:gd name="T7" fmla="*/ 0 h 16"/>
                    <a:gd name="T8" fmla="*/ 1480 w 1488"/>
                    <a:gd name="T9" fmla="*/ 0 h 16"/>
                    <a:gd name="T10" fmla="*/ 1488 w 1488"/>
                    <a:gd name="T11" fmla="*/ 8 h 16"/>
                    <a:gd name="T12" fmla="*/ 1480 w 148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488" h="16">
                      <a:moveTo>
                        <a:pt x="1480" y="16"/>
                      </a:moveTo>
                      <a:cubicBezTo>
                        <a:pt x="8" y="16"/>
                        <a:pt x="8" y="16"/>
                        <a:pt x="8" y="16"/>
                      </a:cubicBezTo>
                      <a:cubicBezTo>
                        <a:pt x="4" y="16"/>
                        <a:pt x="0" y="13"/>
                        <a:pt x="0" y="8"/>
                      </a:cubicBezTo>
                      <a:cubicBezTo>
                        <a:pt x="0" y="4"/>
                        <a:pt x="4" y="0"/>
                        <a:pt x="8" y="0"/>
                      </a:cubicBezTo>
                      <a:cubicBezTo>
                        <a:pt x="1480" y="0"/>
                        <a:pt x="1480" y="0"/>
                        <a:pt x="1480" y="0"/>
                      </a:cubicBezTo>
                      <a:cubicBezTo>
                        <a:pt x="1484" y="0"/>
                        <a:pt x="1488" y="4"/>
                        <a:pt x="1488" y="8"/>
                      </a:cubicBezTo>
                      <a:cubicBezTo>
                        <a:pt x="1488" y="13"/>
                        <a:pt x="1484" y="16"/>
                        <a:pt x="148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grpSp>
          <p:sp>
            <p:nvSpPr>
              <p:cNvPr id="9" name="Freeform 8"/>
              <p:cNvSpPr>
                <a:spLocks noEditPoints="1"/>
              </p:cNvSpPr>
              <p:nvPr/>
            </p:nvSpPr>
            <p:spPr bwMode="auto">
              <a:xfrm>
                <a:off x="6151715" y="2539877"/>
                <a:ext cx="1111250" cy="715962"/>
              </a:xfrm>
              <a:custGeom>
                <a:avLst/>
                <a:gdLst>
                  <a:gd name="T0" fmla="*/ 509 w 638"/>
                  <a:gd name="T1" fmla="*/ 411 h 411"/>
                  <a:gd name="T2" fmla="*/ 125 w 638"/>
                  <a:gd name="T3" fmla="*/ 411 h 411"/>
                  <a:gd name="T4" fmla="*/ 0 w 638"/>
                  <a:gd name="T5" fmla="*/ 292 h 411"/>
                  <a:gd name="T6" fmla="*/ 98 w 638"/>
                  <a:gd name="T7" fmla="*/ 177 h 411"/>
                  <a:gd name="T8" fmla="*/ 98 w 638"/>
                  <a:gd name="T9" fmla="*/ 175 h 411"/>
                  <a:gd name="T10" fmla="*/ 177 w 638"/>
                  <a:gd name="T11" fmla="*/ 31 h 411"/>
                  <a:gd name="T12" fmla="*/ 279 w 638"/>
                  <a:gd name="T13" fmla="*/ 0 h 411"/>
                  <a:gd name="T14" fmla="*/ 423 w 638"/>
                  <a:gd name="T15" fmla="*/ 73 h 411"/>
                  <a:gd name="T16" fmla="*/ 468 w 638"/>
                  <a:gd name="T17" fmla="*/ 63 h 411"/>
                  <a:gd name="T18" fmla="*/ 528 w 638"/>
                  <a:gd name="T19" fmla="*/ 79 h 411"/>
                  <a:gd name="T20" fmla="*/ 529 w 638"/>
                  <a:gd name="T21" fmla="*/ 79 h 411"/>
                  <a:gd name="T22" fmla="*/ 576 w 638"/>
                  <a:gd name="T23" fmla="*/ 162 h 411"/>
                  <a:gd name="T24" fmla="*/ 638 w 638"/>
                  <a:gd name="T25" fmla="*/ 274 h 411"/>
                  <a:gd name="T26" fmla="*/ 509 w 638"/>
                  <a:gd name="T27" fmla="*/ 411 h 411"/>
                  <a:gd name="T28" fmla="*/ 279 w 638"/>
                  <a:gd name="T29" fmla="*/ 16 h 411"/>
                  <a:gd name="T30" fmla="*/ 185 w 638"/>
                  <a:gd name="T31" fmla="*/ 44 h 411"/>
                  <a:gd name="T32" fmla="*/ 114 w 638"/>
                  <a:gd name="T33" fmla="*/ 175 h 411"/>
                  <a:gd name="T34" fmla="*/ 114 w 638"/>
                  <a:gd name="T35" fmla="*/ 190 h 411"/>
                  <a:gd name="T36" fmla="*/ 107 w 638"/>
                  <a:gd name="T37" fmla="*/ 191 h 411"/>
                  <a:gd name="T38" fmla="*/ 16 w 638"/>
                  <a:gd name="T39" fmla="*/ 292 h 411"/>
                  <a:gd name="T40" fmla="*/ 125 w 638"/>
                  <a:gd name="T41" fmla="*/ 395 h 411"/>
                  <a:gd name="T42" fmla="*/ 509 w 638"/>
                  <a:gd name="T43" fmla="*/ 395 h 411"/>
                  <a:gd name="T44" fmla="*/ 622 w 638"/>
                  <a:gd name="T45" fmla="*/ 274 h 411"/>
                  <a:gd name="T46" fmla="*/ 564 w 638"/>
                  <a:gd name="T47" fmla="*/ 173 h 411"/>
                  <a:gd name="T48" fmla="*/ 560 w 638"/>
                  <a:gd name="T49" fmla="*/ 171 h 411"/>
                  <a:gd name="T50" fmla="*/ 560 w 638"/>
                  <a:gd name="T51" fmla="*/ 166 h 411"/>
                  <a:gd name="T52" fmla="*/ 520 w 638"/>
                  <a:gd name="T53" fmla="*/ 93 h 411"/>
                  <a:gd name="T54" fmla="*/ 468 w 638"/>
                  <a:gd name="T55" fmla="*/ 79 h 411"/>
                  <a:gd name="T56" fmla="*/ 425 w 638"/>
                  <a:gd name="T57" fmla="*/ 90 h 411"/>
                  <a:gd name="T58" fmla="*/ 418 w 638"/>
                  <a:gd name="T59" fmla="*/ 94 h 411"/>
                  <a:gd name="T60" fmla="*/ 414 w 638"/>
                  <a:gd name="T61" fmla="*/ 87 h 411"/>
                  <a:gd name="T62" fmla="*/ 279 w 638"/>
                  <a:gd name="T63" fmla="*/ 1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8" h="411">
                    <a:moveTo>
                      <a:pt x="509" y="411"/>
                    </a:moveTo>
                    <a:cubicBezTo>
                      <a:pt x="125" y="411"/>
                      <a:pt x="125" y="411"/>
                      <a:pt x="125" y="411"/>
                    </a:cubicBezTo>
                    <a:cubicBezTo>
                      <a:pt x="55" y="411"/>
                      <a:pt x="0" y="358"/>
                      <a:pt x="0" y="292"/>
                    </a:cubicBezTo>
                    <a:cubicBezTo>
                      <a:pt x="0" y="233"/>
                      <a:pt x="50" y="186"/>
                      <a:pt x="98" y="177"/>
                    </a:cubicBezTo>
                    <a:cubicBezTo>
                      <a:pt x="98" y="175"/>
                      <a:pt x="98" y="175"/>
                      <a:pt x="98" y="175"/>
                    </a:cubicBezTo>
                    <a:cubicBezTo>
                      <a:pt x="98" y="117"/>
                      <a:pt x="128" y="62"/>
                      <a:pt x="177" y="31"/>
                    </a:cubicBezTo>
                    <a:cubicBezTo>
                      <a:pt x="211" y="10"/>
                      <a:pt x="245" y="0"/>
                      <a:pt x="279" y="0"/>
                    </a:cubicBezTo>
                    <a:cubicBezTo>
                      <a:pt x="337" y="0"/>
                      <a:pt x="392" y="28"/>
                      <a:pt x="423" y="73"/>
                    </a:cubicBezTo>
                    <a:cubicBezTo>
                      <a:pt x="440" y="65"/>
                      <a:pt x="456" y="63"/>
                      <a:pt x="468" y="63"/>
                    </a:cubicBezTo>
                    <a:cubicBezTo>
                      <a:pt x="489" y="63"/>
                      <a:pt x="511" y="69"/>
                      <a:pt x="528" y="79"/>
                    </a:cubicBezTo>
                    <a:cubicBezTo>
                      <a:pt x="529" y="79"/>
                      <a:pt x="529" y="79"/>
                      <a:pt x="529" y="79"/>
                    </a:cubicBezTo>
                    <a:cubicBezTo>
                      <a:pt x="558" y="98"/>
                      <a:pt x="575" y="128"/>
                      <a:pt x="576" y="162"/>
                    </a:cubicBezTo>
                    <a:cubicBezTo>
                      <a:pt x="615" y="187"/>
                      <a:pt x="638" y="228"/>
                      <a:pt x="638" y="274"/>
                    </a:cubicBezTo>
                    <a:cubicBezTo>
                      <a:pt x="638" y="348"/>
                      <a:pt x="579" y="411"/>
                      <a:pt x="509" y="411"/>
                    </a:cubicBezTo>
                    <a:close/>
                    <a:moveTo>
                      <a:pt x="279" y="16"/>
                    </a:moveTo>
                    <a:cubicBezTo>
                      <a:pt x="248" y="16"/>
                      <a:pt x="217" y="26"/>
                      <a:pt x="185" y="44"/>
                    </a:cubicBezTo>
                    <a:cubicBezTo>
                      <a:pt x="142" y="73"/>
                      <a:pt x="114" y="123"/>
                      <a:pt x="114" y="175"/>
                    </a:cubicBezTo>
                    <a:cubicBezTo>
                      <a:pt x="114" y="190"/>
                      <a:pt x="114" y="190"/>
                      <a:pt x="114" y="190"/>
                    </a:cubicBezTo>
                    <a:cubicBezTo>
                      <a:pt x="107" y="191"/>
                      <a:pt x="107" y="191"/>
                      <a:pt x="107" y="191"/>
                    </a:cubicBezTo>
                    <a:cubicBezTo>
                      <a:pt x="64" y="197"/>
                      <a:pt x="16" y="239"/>
                      <a:pt x="16" y="292"/>
                    </a:cubicBezTo>
                    <a:cubicBezTo>
                      <a:pt x="16" y="349"/>
                      <a:pt x="64" y="395"/>
                      <a:pt x="125" y="395"/>
                    </a:cubicBezTo>
                    <a:cubicBezTo>
                      <a:pt x="509" y="395"/>
                      <a:pt x="509" y="395"/>
                      <a:pt x="509" y="395"/>
                    </a:cubicBezTo>
                    <a:cubicBezTo>
                      <a:pt x="570" y="395"/>
                      <a:pt x="622" y="340"/>
                      <a:pt x="622" y="274"/>
                    </a:cubicBezTo>
                    <a:cubicBezTo>
                      <a:pt x="622" y="232"/>
                      <a:pt x="601" y="195"/>
                      <a:pt x="564" y="173"/>
                    </a:cubicBezTo>
                    <a:cubicBezTo>
                      <a:pt x="560" y="171"/>
                      <a:pt x="560" y="171"/>
                      <a:pt x="560" y="171"/>
                    </a:cubicBezTo>
                    <a:cubicBezTo>
                      <a:pt x="560" y="166"/>
                      <a:pt x="560" y="166"/>
                      <a:pt x="560" y="166"/>
                    </a:cubicBezTo>
                    <a:cubicBezTo>
                      <a:pt x="560" y="136"/>
                      <a:pt x="546" y="110"/>
                      <a:pt x="520" y="93"/>
                    </a:cubicBezTo>
                    <a:cubicBezTo>
                      <a:pt x="506" y="84"/>
                      <a:pt x="486" y="79"/>
                      <a:pt x="468" y="79"/>
                    </a:cubicBezTo>
                    <a:cubicBezTo>
                      <a:pt x="452" y="79"/>
                      <a:pt x="437" y="83"/>
                      <a:pt x="425" y="90"/>
                    </a:cubicBezTo>
                    <a:cubicBezTo>
                      <a:pt x="418" y="94"/>
                      <a:pt x="418" y="94"/>
                      <a:pt x="418" y="94"/>
                    </a:cubicBezTo>
                    <a:cubicBezTo>
                      <a:pt x="414" y="87"/>
                      <a:pt x="414" y="87"/>
                      <a:pt x="414" y="87"/>
                    </a:cubicBezTo>
                    <a:cubicBezTo>
                      <a:pt x="386" y="44"/>
                      <a:pt x="334" y="16"/>
                      <a:pt x="279" y="16"/>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grpSp>
            <p:nvGrpSpPr>
              <p:cNvPr id="10" name="Group 12"/>
              <p:cNvGrpSpPr>
                <a:grpSpLocks noChangeAspect="1"/>
              </p:cNvGrpSpPr>
              <p:nvPr/>
            </p:nvGrpSpPr>
            <p:grpSpPr bwMode="auto">
              <a:xfrm>
                <a:off x="8158314" y="1995364"/>
                <a:ext cx="808038" cy="1517649"/>
                <a:chOff x="4666" y="1418"/>
                <a:chExt cx="509" cy="956"/>
              </a:xfrm>
            </p:grpSpPr>
            <p:sp>
              <p:nvSpPr>
                <p:cNvPr id="17" name="AutoShape 11"/>
                <p:cNvSpPr>
                  <a:spLocks noChangeAspect="1" noChangeArrowheads="1" noTextEdit="1"/>
                </p:cNvSpPr>
                <p:nvPr/>
              </p:nvSpPr>
              <p:spPr bwMode="auto">
                <a:xfrm>
                  <a:off x="4666" y="1419"/>
                  <a:ext cx="509" cy="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sp>
              <p:nvSpPr>
                <p:cNvPr id="18" name="Rectangle 13"/>
                <p:cNvSpPr>
                  <a:spLocks noChangeArrowheads="1"/>
                </p:cNvSpPr>
                <p:nvPr/>
              </p:nvSpPr>
              <p:spPr bwMode="auto">
                <a:xfrm>
                  <a:off x="4675" y="2160"/>
                  <a:ext cx="490"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sp>
              <p:nvSpPr>
                <p:cNvPr id="19" name="Rectangle 14"/>
                <p:cNvSpPr>
                  <a:spLocks noChangeArrowheads="1"/>
                </p:cNvSpPr>
                <p:nvPr/>
              </p:nvSpPr>
              <p:spPr bwMode="auto">
                <a:xfrm>
                  <a:off x="4675" y="1512"/>
                  <a:ext cx="491"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sp>
              <p:nvSpPr>
                <p:cNvPr id="20" name="Oval 15"/>
                <p:cNvSpPr>
                  <a:spLocks noChangeArrowheads="1"/>
                </p:cNvSpPr>
                <p:nvPr/>
              </p:nvSpPr>
              <p:spPr bwMode="auto">
                <a:xfrm>
                  <a:off x="4886" y="2225"/>
                  <a:ext cx="87" cy="8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sp>
              <p:nvSpPr>
                <p:cNvPr id="21" name="Freeform 16"/>
                <p:cNvSpPr>
                  <a:spLocks noEditPoints="1"/>
                </p:cNvSpPr>
                <p:nvPr/>
              </p:nvSpPr>
              <p:spPr bwMode="auto">
                <a:xfrm>
                  <a:off x="4666" y="1418"/>
                  <a:ext cx="509" cy="956"/>
                </a:xfrm>
                <a:custGeom>
                  <a:avLst/>
                  <a:gdLst>
                    <a:gd name="T0" fmla="*/ 435 w 462"/>
                    <a:gd name="T1" fmla="*/ 871 h 871"/>
                    <a:gd name="T2" fmla="*/ 27 w 462"/>
                    <a:gd name="T3" fmla="*/ 871 h 871"/>
                    <a:gd name="T4" fmla="*/ 0 w 462"/>
                    <a:gd name="T5" fmla="*/ 844 h 871"/>
                    <a:gd name="T6" fmla="*/ 0 w 462"/>
                    <a:gd name="T7" fmla="*/ 27 h 871"/>
                    <a:gd name="T8" fmla="*/ 27 w 462"/>
                    <a:gd name="T9" fmla="*/ 0 h 871"/>
                    <a:gd name="T10" fmla="*/ 435 w 462"/>
                    <a:gd name="T11" fmla="*/ 0 h 871"/>
                    <a:gd name="T12" fmla="*/ 462 w 462"/>
                    <a:gd name="T13" fmla="*/ 27 h 871"/>
                    <a:gd name="T14" fmla="*/ 462 w 462"/>
                    <a:gd name="T15" fmla="*/ 844 h 871"/>
                    <a:gd name="T16" fmla="*/ 435 w 462"/>
                    <a:gd name="T17" fmla="*/ 871 h 871"/>
                    <a:gd name="T18" fmla="*/ 27 w 462"/>
                    <a:gd name="T19" fmla="*/ 16 h 871"/>
                    <a:gd name="T20" fmla="*/ 16 w 462"/>
                    <a:gd name="T21" fmla="*/ 27 h 871"/>
                    <a:gd name="T22" fmla="*/ 16 w 462"/>
                    <a:gd name="T23" fmla="*/ 844 h 871"/>
                    <a:gd name="T24" fmla="*/ 27 w 462"/>
                    <a:gd name="T25" fmla="*/ 855 h 871"/>
                    <a:gd name="T26" fmla="*/ 435 w 462"/>
                    <a:gd name="T27" fmla="*/ 855 h 871"/>
                    <a:gd name="T28" fmla="*/ 446 w 462"/>
                    <a:gd name="T29" fmla="*/ 844 h 871"/>
                    <a:gd name="T30" fmla="*/ 446 w 462"/>
                    <a:gd name="T31" fmla="*/ 27 h 871"/>
                    <a:gd name="T32" fmla="*/ 435 w 462"/>
                    <a:gd name="T33" fmla="*/ 16 h 871"/>
                    <a:gd name="T34" fmla="*/ 27 w 462"/>
                    <a:gd name="T35" fmla="*/ 16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2" h="871">
                      <a:moveTo>
                        <a:pt x="435" y="871"/>
                      </a:moveTo>
                      <a:cubicBezTo>
                        <a:pt x="27" y="871"/>
                        <a:pt x="27" y="871"/>
                        <a:pt x="27" y="871"/>
                      </a:cubicBezTo>
                      <a:cubicBezTo>
                        <a:pt x="12" y="871"/>
                        <a:pt x="0" y="859"/>
                        <a:pt x="0" y="844"/>
                      </a:cubicBezTo>
                      <a:cubicBezTo>
                        <a:pt x="0" y="27"/>
                        <a:pt x="0" y="27"/>
                        <a:pt x="0" y="27"/>
                      </a:cubicBezTo>
                      <a:cubicBezTo>
                        <a:pt x="0" y="12"/>
                        <a:pt x="12" y="0"/>
                        <a:pt x="27" y="0"/>
                      </a:cubicBezTo>
                      <a:cubicBezTo>
                        <a:pt x="435" y="0"/>
                        <a:pt x="435" y="0"/>
                        <a:pt x="435" y="0"/>
                      </a:cubicBezTo>
                      <a:cubicBezTo>
                        <a:pt x="450" y="0"/>
                        <a:pt x="462" y="12"/>
                        <a:pt x="462" y="27"/>
                      </a:cubicBezTo>
                      <a:cubicBezTo>
                        <a:pt x="462" y="844"/>
                        <a:pt x="462" y="844"/>
                        <a:pt x="462" y="844"/>
                      </a:cubicBezTo>
                      <a:cubicBezTo>
                        <a:pt x="462" y="859"/>
                        <a:pt x="450" y="871"/>
                        <a:pt x="435" y="871"/>
                      </a:cubicBezTo>
                      <a:close/>
                      <a:moveTo>
                        <a:pt x="27" y="16"/>
                      </a:moveTo>
                      <a:cubicBezTo>
                        <a:pt x="21" y="16"/>
                        <a:pt x="16" y="21"/>
                        <a:pt x="16" y="27"/>
                      </a:cubicBezTo>
                      <a:cubicBezTo>
                        <a:pt x="16" y="844"/>
                        <a:pt x="16" y="844"/>
                        <a:pt x="16" y="844"/>
                      </a:cubicBezTo>
                      <a:cubicBezTo>
                        <a:pt x="16" y="850"/>
                        <a:pt x="21" y="855"/>
                        <a:pt x="27" y="855"/>
                      </a:cubicBezTo>
                      <a:cubicBezTo>
                        <a:pt x="435" y="855"/>
                        <a:pt x="435" y="855"/>
                        <a:pt x="435" y="855"/>
                      </a:cubicBezTo>
                      <a:cubicBezTo>
                        <a:pt x="441" y="855"/>
                        <a:pt x="446" y="850"/>
                        <a:pt x="446" y="844"/>
                      </a:cubicBezTo>
                      <a:cubicBezTo>
                        <a:pt x="446" y="27"/>
                        <a:pt x="446" y="27"/>
                        <a:pt x="446" y="27"/>
                      </a:cubicBezTo>
                      <a:cubicBezTo>
                        <a:pt x="446" y="21"/>
                        <a:pt x="441" y="16"/>
                        <a:pt x="435" y="16"/>
                      </a:cubicBezTo>
                      <a:lnTo>
                        <a:pt x="27"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grpSp>
          <p:sp>
            <p:nvSpPr>
              <p:cNvPr id="11" name="Freeform 17"/>
              <p:cNvSpPr>
                <a:spLocks noEditPoints="1"/>
              </p:cNvSpPr>
              <p:nvPr/>
            </p:nvSpPr>
            <p:spPr bwMode="auto">
              <a:xfrm>
                <a:off x="8307539" y="2524002"/>
                <a:ext cx="509588" cy="333375"/>
              </a:xfrm>
              <a:custGeom>
                <a:avLst/>
                <a:gdLst>
                  <a:gd name="T0" fmla="*/ 229 w 292"/>
                  <a:gd name="T1" fmla="*/ 192 h 192"/>
                  <a:gd name="T2" fmla="*/ 61 w 292"/>
                  <a:gd name="T3" fmla="*/ 192 h 192"/>
                  <a:gd name="T4" fmla="*/ 0 w 292"/>
                  <a:gd name="T5" fmla="*/ 134 h 192"/>
                  <a:gd name="T6" fmla="*/ 43 w 292"/>
                  <a:gd name="T7" fmla="*/ 78 h 192"/>
                  <a:gd name="T8" fmla="*/ 80 w 292"/>
                  <a:gd name="T9" fmla="*/ 14 h 192"/>
                  <a:gd name="T10" fmla="*/ 129 w 292"/>
                  <a:gd name="T11" fmla="*/ 0 h 192"/>
                  <a:gd name="T12" fmla="*/ 194 w 292"/>
                  <a:gd name="T13" fmla="*/ 30 h 192"/>
                  <a:gd name="T14" fmla="*/ 211 w 292"/>
                  <a:gd name="T15" fmla="*/ 28 h 192"/>
                  <a:gd name="T16" fmla="*/ 241 w 292"/>
                  <a:gd name="T17" fmla="*/ 35 h 192"/>
                  <a:gd name="T18" fmla="*/ 241 w 292"/>
                  <a:gd name="T19" fmla="*/ 36 h 192"/>
                  <a:gd name="T20" fmla="*/ 265 w 292"/>
                  <a:gd name="T21" fmla="*/ 73 h 192"/>
                  <a:gd name="T22" fmla="*/ 292 w 292"/>
                  <a:gd name="T23" fmla="*/ 126 h 192"/>
                  <a:gd name="T24" fmla="*/ 229 w 292"/>
                  <a:gd name="T25" fmla="*/ 192 h 192"/>
                  <a:gd name="T26" fmla="*/ 129 w 292"/>
                  <a:gd name="T27" fmla="*/ 20 h 192"/>
                  <a:gd name="T28" fmla="*/ 91 w 292"/>
                  <a:gd name="T29" fmla="*/ 31 h 192"/>
                  <a:gd name="T30" fmla="*/ 63 w 292"/>
                  <a:gd name="T31" fmla="*/ 83 h 192"/>
                  <a:gd name="T32" fmla="*/ 63 w 292"/>
                  <a:gd name="T33" fmla="*/ 95 h 192"/>
                  <a:gd name="T34" fmla="*/ 54 w 292"/>
                  <a:gd name="T35" fmla="*/ 96 h 192"/>
                  <a:gd name="T36" fmla="*/ 20 w 292"/>
                  <a:gd name="T37" fmla="*/ 134 h 192"/>
                  <a:gd name="T38" fmla="*/ 61 w 292"/>
                  <a:gd name="T39" fmla="*/ 172 h 192"/>
                  <a:gd name="T40" fmla="*/ 229 w 292"/>
                  <a:gd name="T41" fmla="*/ 172 h 192"/>
                  <a:gd name="T42" fmla="*/ 272 w 292"/>
                  <a:gd name="T43" fmla="*/ 126 h 192"/>
                  <a:gd name="T44" fmla="*/ 250 w 292"/>
                  <a:gd name="T45" fmla="*/ 88 h 192"/>
                  <a:gd name="T46" fmla="*/ 245 w 292"/>
                  <a:gd name="T47" fmla="*/ 85 h 192"/>
                  <a:gd name="T48" fmla="*/ 245 w 292"/>
                  <a:gd name="T49" fmla="*/ 79 h 192"/>
                  <a:gd name="T50" fmla="*/ 230 w 292"/>
                  <a:gd name="T51" fmla="*/ 52 h 192"/>
                  <a:gd name="T52" fmla="*/ 211 w 292"/>
                  <a:gd name="T53" fmla="*/ 48 h 192"/>
                  <a:gd name="T54" fmla="*/ 196 w 292"/>
                  <a:gd name="T55" fmla="*/ 51 h 192"/>
                  <a:gd name="T56" fmla="*/ 187 w 292"/>
                  <a:gd name="T57" fmla="*/ 56 h 192"/>
                  <a:gd name="T58" fmla="*/ 182 w 292"/>
                  <a:gd name="T59" fmla="*/ 48 h 192"/>
                  <a:gd name="T60" fmla="*/ 129 w 292"/>
                  <a:gd name="T61" fmla="*/ 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192">
                    <a:moveTo>
                      <a:pt x="229" y="192"/>
                    </a:moveTo>
                    <a:cubicBezTo>
                      <a:pt x="61" y="192"/>
                      <a:pt x="61" y="192"/>
                      <a:pt x="61" y="192"/>
                    </a:cubicBezTo>
                    <a:cubicBezTo>
                      <a:pt x="27" y="192"/>
                      <a:pt x="0" y="167"/>
                      <a:pt x="0" y="134"/>
                    </a:cubicBezTo>
                    <a:cubicBezTo>
                      <a:pt x="0" y="107"/>
                      <a:pt x="21" y="85"/>
                      <a:pt x="43" y="78"/>
                    </a:cubicBezTo>
                    <a:cubicBezTo>
                      <a:pt x="45" y="53"/>
                      <a:pt x="59" y="28"/>
                      <a:pt x="80" y="14"/>
                    </a:cubicBezTo>
                    <a:cubicBezTo>
                      <a:pt x="97" y="5"/>
                      <a:pt x="113" y="0"/>
                      <a:pt x="129" y="0"/>
                    </a:cubicBezTo>
                    <a:cubicBezTo>
                      <a:pt x="154" y="0"/>
                      <a:pt x="178" y="11"/>
                      <a:pt x="194" y="30"/>
                    </a:cubicBezTo>
                    <a:cubicBezTo>
                      <a:pt x="200" y="28"/>
                      <a:pt x="207" y="28"/>
                      <a:pt x="211" y="28"/>
                    </a:cubicBezTo>
                    <a:cubicBezTo>
                      <a:pt x="222" y="28"/>
                      <a:pt x="232" y="30"/>
                      <a:pt x="241" y="35"/>
                    </a:cubicBezTo>
                    <a:cubicBezTo>
                      <a:pt x="241" y="36"/>
                      <a:pt x="241" y="36"/>
                      <a:pt x="241" y="36"/>
                    </a:cubicBezTo>
                    <a:cubicBezTo>
                      <a:pt x="255" y="44"/>
                      <a:pt x="263" y="58"/>
                      <a:pt x="265" y="73"/>
                    </a:cubicBezTo>
                    <a:cubicBezTo>
                      <a:pt x="282" y="86"/>
                      <a:pt x="292" y="105"/>
                      <a:pt x="292" y="126"/>
                    </a:cubicBezTo>
                    <a:cubicBezTo>
                      <a:pt x="292" y="162"/>
                      <a:pt x="263" y="192"/>
                      <a:pt x="229" y="192"/>
                    </a:cubicBezTo>
                    <a:close/>
                    <a:moveTo>
                      <a:pt x="129" y="20"/>
                    </a:moveTo>
                    <a:cubicBezTo>
                      <a:pt x="116" y="20"/>
                      <a:pt x="104" y="24"/>
                      <a:pt x="91" y="31"/>
                    </a:cubicBezTo>
                    <a:cubicBezTo>
                      <a:pt x="74" y="42"/>
                      <a:pt x="63" y="62"/>
                      <a:pt x="63" y="83"/>
                    </a:cubicBezTo>
                    <a:cubicBezTo>
                      <a:pt x="63" y="95"/>
                      <a:pt x="63" y="95"/>
                      <a:pt x="63" y="95"/>
                    </a:cubicBezTo>
                    <a:cubicBezTo>
                      <a:pt x="54" y="96"/>
                      <a:pt x="54" y="96"/>
                      <a:pt x="54" y="96"/>
                    </a:cubicBezTo>
                    <a:cubicBezTo>
                      <a:pt x="38" y="98"/>
                      <a:pt x="20" y="114"/>
                      <a:pt x="20" y="134"/>
                    </a:cubicBezTo>
                    <a:cubicBezTo>
                      <a:pt x="20" y="155"/>
                      <a:pt x="38" y="172"/>
                      <a:pt x="61" y="172"/>
                    </a:cubicBezTo>
                    <a:cubicBezTo>
                      <a:pt x="229" y="172"/>
                      <a:pt x="229" y="172"/>
                      <a:pt x="229" y="172"/>
                    </a:cubicBezTo>
                    <a:cubicBezTo>
                      <a:pt x="252" y="172"/>
                      <a:pt x="272" y="151"/>
                      <a:pt x="272" y="126"/>
                    </a:cubicBezTo>
                    <a:cubicBezTo>
                      <a:pt x="272" y="110"/>
                      <a:pt x="264" y="96"/>
                      <a:pt x="250" y="88"/>
                    </a:cubicBezTo>
                    <a:cubicBezTo>
                      <a:pt x="245" y="85"/>
                      <a:pt x="245" y="85"/>
                      <a:pt x="245" y="85"/>
                    </a:cubicBezTo>
                    <a:cubicBezTo>
                      <a:pt x="245" y="79"/>
                      <a:pt x="245" y="79"/>
                      <a:pt x="245" y="79"/>
                    </a:cubicBezTo>
                    <a:cubicBezTo>
                      <a:pt x="245" y="68"/>
                      <a:pt x="240" y="59"/>
                      <a:pt x="230" y="52"/>
                    </a:cubicBezTo>
                    <a:cubicBezTo>
                      <a:pt x="225" y="49"/>
                      <a:pt x="218" y="48"/>
                      <a:pt x="211" y="48"/>
                    </a:cubicBezTo>
                    <a:cubicBezTo>
                      <a:pt x="205" y="48"/>
                      <a:pt x="200" y="49"/>
                      <a:pt x="196" y="51"/>
                    </a:cubicBezTo>
                    <a:cubicBezTo>
                      <a:pt x="187" y="56"/>
                      <a:pt x="187" y="56"/>
                      <a:pt x="187" y="56"/>
                    </a:cubicBezTo>
                    <a:cubicBezTo>
                      <a:pt x="182" y="48"/>
                      <a:pt x="182" y="48"/>
                      <a:pt x="182" y="48"/>
                    </a:cubicBezTo>
                    <a:cubicBezTo>
                      <a:pt x="171" y="31"/>
                      <a:pt x="151" y="20"/>
                      <a:pt x="129" y="20"/>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grpSp>
            <p:nvGrpSpPr>
              <p:cNvPr id="12" name="Group 20"/>
              <p:cNvGrpSpPr>
                <a:grpSpLocks noChangeAspect="1"/>
              </p:cNvGrpSpPr>
              <p:nvPr/>
            </p:nvGrpSpPr>
            <p:grpSpPr bwMode="auto">
              <a:xfrm>
                <a:off x="3097365" y="1995365"/>
                <a:ext cx="2105025" cy="1449388"/>
                <a:chOff x="1478" y="1418"/>
                <a:chExt cx="1326" cy="913"/>
              </a:xfrm>
            </p:grpSpPr>
            <p:sp>
              <p:nvSpPr>
                <p:cNvPr id="14" name="Freeform 21"/>
                <p:cNvSpPr>
                  <a:spLocks noEditPoints="1"/>
                </p:cNvSpPr>
                <p:nvPr/>
              </p:nvSpPr>
              <p:spPr bwMode="auto">
                <a:xfrm>
                  <a:off x="1478" y="1418"/>
                  <a:ext cx="1326" cy="913"/>
                </a:xfrm>
                <a:custGeom>
                  <a:avLst/>
                  <a:gdLst>
                    <a:gd name="T0" fmla="*/ 1147 w 1209"/>
                    <a:gd name="T1" fmla="*/ 832 h 832"/>
                    <a:gd name="T2" fmla="*/ 58 w 1209"/>
                    <a:gd name="T3" fmla="*/ 832 h 832"/>
                    <a:gd name="T4" fmla="*/ 0 w 1209"/>
                    <a:gd name="T5" fmla="*/ 775 h 832"/>
                    <a:gd name="T6" fmla="*/ 0 w 1209"/>
                    <a:gd name="T7" fmla="*/ 58 h 832"/>
                    <a:gd name="T8" fmla="*/ 58 w 1209"/>
                    <a:gd name="T9" fmla="*/ 0 h 832"/>
                    <a:gd name="T10" fmla="*/ 1151 w 1209"/>
                    <a:gd name="T11" fmla="*/ 0 h 832"/>
                    <a:gd name="T12" fmla="*/ 1209 w 1209"/>
                    <a:gd name="T13" fmla="*/ 58 h 832"/>
                    <a:gd name="T14" fmla="*/ 1205 w 1209"/>
                    <a:gd name="T15" fmla="*/ 775 h 832"/>
                    <a:gd name="T16" fmla="*/ 1147 w 1209"/>
                    <a:gd name="T17" fmla="*/ 832 h 832"/>
                    <a:gd name="T18" fmla="*/ 58 w 1209"/>
                    <a:gd name="T19" fmla="*/ 16 h 832"/>
                    <a:gd name="T20" fmla="*/ 16 w 1209"/>
                    <a:gd name="T21" fmla="*/ 58 h 832"/>
                    <a:gd name="T22" fmla="*/ 16 w 1209"/>
                    <a:gd name="T23" fmla="*/ 775 h 832"/>
                    <a:gd name="T24" fmla="*/ 58 w 1209"/>
                    <a:gd name="T25" fmla="*/ 816 h 832"/>
                    <a:gd name="T26" fmla="*/ 1147 w 1209"/>
                    <a:gd name="T27" fmla="*/ 816 h 832"/>
                    <a:gd name="T28" fmla="*/ 1189 w 1209"/>
                    <a:gd name="T29" fmla="*/ 775 h 832"/>
                    <a:gd name="T30" fmla="*/ 1189 w 1209"/>
                    <a:gd name="T31" fmla="*/ 775 h 832"/>
                    <a:gd name="T32" fmla="*/ 1193 w 1209"/>
                    <a:gd name="T33" fmla="*/ 58 h 832"/>
                    <a:gd name="T34" fmla="*/ 1151 w 1209"/>
                    <a:gd name="T35" fmla="*/ 16 h 832"/>
                    <a:gd name="T36" fmla="*/ 58 w 1209"/>
                    <a:gd name="T37" fmla="*/ 16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9" h="832">
                      <a:moveTo>
                        <a:pt x="1147" y="832"/>
                      </a:moveTo>
                      <a:cubicBezTo>
                        <a:pt x="58" y="832"/>
                        <a:pt x="58" y="832"/>
                        <a:pt x="58" y="832"/>
                      </a:cubicBezTo>
                      <a:cubicBezTo>
                        <a:pt x="26" y="832"/>
                        <a:pt x="0" y="806"/>
                        <a:pt x="0" y="775"/>
                      </a:cubicBezTo>
                      <a:cubicBezTo>
                        <a:pt x="0" y="58"/>
                        <a:pt x="0" y="58"/>
                        <a:pt x="0" y="58"/>
                      </a:cubicBezTo>
                      <a:cubicBezTo>
                        <a:pt x="0" y="26"/>
                        <a:pt x="26" y="0"/>
                        <a:pt x="58" y="0"/>
                      </a:cubicBezTo>
                      <a:cubicBezTo>
                        <a:pt x="1151" y="0"/>
                        <a:pt x="1151" y="0"/>
                        <a:pt x="1151" y="0"/>
                      </a:cubicBezTo>
                      <a:cubicBezTo>
                        <a:pt x="1183" y="0"/>
                        <a:pt x="1209" y="26"/>
                        <a:pt x="1209" y="58"/>
                      </a:cubicBezTo>
                      <a:cubicBezTo>
                        <a:pt x="1205" y="775"/>
                        <a:pt x="1205" y="775"/>
                        <a:pt x="1205" y="775"/>
                      </a:cubicBezTo>
                      <a:cubicBezTo>
                        <a:pt x="1205" y="806"/>
                        <a:pt x="1179" y="832"/>
                        <a:pt x="1147" y="832"/>
                      </a:cubicBezTo>
                      <a:close/>
                      <a:moveTo>
                        <a:pt x="58" y="16"/>
                      </a:moveTo>
                      <a:cubicBezTo>
                        <a:pt x="35" y="16"/>
                        <a:pt x="16" y="35"/>
                        <a:pt x="16" y="58"/>
                      </a:cubicBezTo>
                      <a:cubicBezTo>
                        <a:pt x="16" y="775"/>
                        <a:pt x="16" y="775"/>
                        <a:pt x="16" y="775"/>
                      </a:cubicBezTo>
                      <a:cubicBezTo>
                        <a:pt x="16" y="798"/>
                        <a:pt x="35" y="816"/>
                        <a:pt x="58" y="816"/>
                      </a:cubicBezTo>
                      <a:cubicBezTo>
                        <a:pt x="1147" y="816"/>
                        <a:pt x="1147" y="816"/>
                        <a:pt x="1147" y="816"/>
                      </a:cubicBezTo>
                      <a:cubicBezTo>
                        <a:pt x="1170" y="816"/>
                        <a:pt x="1189" y="798"/>
                        <a:pt x="1189" y="775"/>
                      </a:cubicBezTo>
                      <a:cubicBezTo>
                        <a:pt x="1189" y="775"/>
                        <a:pt x="1189" y="775"/>
                        <a:pt x="1189" y="775"/>
                      </a:cubicBezTo>
                      <a:cubicBezTo>
                        <a:pt x="1193" y="58"/>
                        <a:pt x="1193" y="58"/>
                        <a:pt x="1193" y="58"/>
                      </a:cubicBezTo>
                      <a:cubicBezTo>
                        <a:pt x="1193" y="35"/>
                        <a:pt x="1174" y="16"/>
                        <a:pt x="1151" y="16"/>
                      </a:cubicBezTo>
                      <a:lnTo>
                        <a:pt x="58"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sp>
              <p:nvSpPr>
                <p:cNvPr id="15" name="Freeform 22"/>
                <p:cNvSpPr>
                  <a:spLocks noEditPoints="1"/>
                </p:cNvSpPr>
                <p:nvPr/>
              </p:nvSpPr>
              <p:spPr bwMode="auto">
                <a:xfrm>
                  <a:off x="1613" y="1491"/>
                  <a:ext cx="1117" cy="766"/>
                </a:xfrm>
                <a:custGeom>
                  <a:avLst/>
                  <a:gdLst>
                    <a:gd name="T0" fmla="*/ 1113 w 1117"/>
                    <a:gd name="T1" fmla="*/ 766 h 766"/>
                    <a:gd name="T2" fmla="*/ 0 w 1117"/>
                    <a:gd name="T3" fmla="*/ 766 h 766"/>
                    <a:gd name="T4" fmla="*/ 0 w 1117"/>
                    <a:gd name="T5" fmla="*/ 0 h 766"/>
                    <a:gd name="T6" fmla="*/ 1117 w 1117"/>
                    <a:gd name="T7" fmla="*/ 0 h 766"/>
                    <a:gd name="T8" fmla="*/ 1113 w 1117"/>
                    <a:gd name="T9" fmla="*/ 766 h 766"/>
                    <a:gd name="T10" fmla="*/ 17 w 1117"/>
                    <a:gd name="T11" fmla="*/ 749 h 766"/>
                    <a:gd name="T12" fmla="*/ 1096 w 1117"/>
                    <a:gd name="T13" fmla="*/ 749 h 766"/>
                    <a:gd name="T14" fmla="*/ 1100 w 1117"/>
                    <a:gd name="T15" fmla="*/ 18 h 766"/>
                    <a:gd name="T16" fmla="*/ 17 w 1117"/>
                    <a:gd name="T17" fmla="*/ 18 h 766"/>
                    <a:gd name="T18" fmla="*/ 17 w 1117"/>
                    <a:gd name="T19" fmla="*/ 749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7" h="766">
                      <a:moveTo>
                        <a:pt x="1113" y="766"/>
                      </a:moveTo>
                      <a:lnTo>
                        <a:pt x="0" y="766"/>
                      </a:lnTo>
                      <a:lnTo>
                        <a:pt x="0" y="0"/>
                      </a:lnTo>
                      <a:lnTo>
                        <a:pt x="1117" y="0"/>
                      </a:lnTo>
                      <a:lnTo>
                        <a:pt x="1113" y="766"/>
                      </a:lnTo>
                      <a:close/>
                      <a:moveTo>
                        <a:pt x="17" y="749"/>
                      </a:moveTo>
                      <a:lnTo>
                        <a:pt x="1096" y="749"/>
                      </a:lnTo>
                      <a:lnTo>
                        <a:pt x="1100" y="18"/>
                      </a:lnTo>
                      <a:lnTo>
                        <a:pt x="17" y="18"/>
                      </a:lnTo>
                      <a:lnTo>
                        <a:pt x="17" y="7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sp>
              <p:nvSpPr>
                <p:cNvPr id="16" name="Oval 23"/>
                <p:cNvSpPr>
                  <a:spLocks noChangeArrowheads="1"/>
                </p:cNvSpPr>
                <p:nvPr/>
              </p:nvSpPr>
              <p:spPr bwMode="auto">
                <a:xfrm>
                  <a:off x="1525" y="1847"/>
                  <a:ext cx="56" cy="5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grpSp>
          <p:sp>
            <p:nvSpPr>
              <p:cNvPr id="13" name="Freeform 24"/>
              <p:cNvSpPr>
                <a:spLocks noEditPoints="1"/>
              </p:cNvSpPr>
              <p:nvPr/>
            </p:nvSpPr>
            <p:spPr bwMode="auto">
              <a:xfrm>
                <a:off x="3746653" y="2428753"/>
                <a:ext cx="898525" cy="581025"/>
              </a:xfrm>
              <a:custGeom>
                <a:avLst/>
                <a:gdLst>
                  <a:gd name="T0" fmla="*/ 411 w 516"/>
                  <a:gd name="T1" fmla="*/ 333 h 333"/>
                  <a:gd name="T2" fmla="*/ 102 w 516"/>
                  <a:gd name="T3" fmla="*/ 333 h 333"/>
                  <a:gd name="T4" fmla="*/ 0 w 516"/>
                  <a:gd name="T5" fmla="*/ 236 h 333"/>
                  <a:gd name="T6" fmla="*/ 79 w 516"/>
                  <a:gd name="T7" fmla="*/ 142 h 333"/>
                  <a:gd name="T8" fmla="*/ 79 w 516"/>
                  <a:gd name="T9" fmla="*/ 142 h 333"/>
                  <a:gd name="T10" fmla="*/ 147 w 516"/>
                  <a:gd name="T11" fmla="*/ 25 h 333"/>
                  <a:gd name="T12" fmla="*/ 230 w 516"/>
                  <a:gd name="T13" fmla="*/ 0 h 333"/>
                  <a:gd name="T14" fmla="*/ 343 w 516"/>
                  <a:gd name="T15" fmla="*/ 58 h 333"/>
                  <a:gd name="T16" fmla="*/ 382 w 516"/>
                  <a:gd name="T17" fmla="*/ 51 h 333"/>
                  <a:gd name="T18" fmla="*/ 427 w 516"/>
                  <a:gd name="T19" fmla="*/ 64 h 333"/>
                  <a:gd name="T20" fmla="*/ 428 w 516"/>
                  <a:gd name="T21" fmla="*/ 64 h 333"/>
                  <a:gd name="T22" fmla="*/ 466 w 516"/>
                  <a:gd name="T23" fmla="*/ 131 h 333"/>
                  <a:gd name="T24" fmla="*/ 516 w 516"/>
                  <a:gd name="T25" fmla="*/ 222 h 333"/>
                  <a:gd name="T26" fmla="*/ 411 w 516"/>
                  <a:gd name="T27" fmla="*/ 333 h 333"/>
                  <a:gd name="T28" fmla="*/ 230 w 516"/>
                  <a:gd name="T29" fmla="*/ 16 h 333"/>
                  <a:gd name="T30" fmla="*/ 155 w 516"/>
                  <a:gd name="T31" fmla="*/ 39 h 333"/>
                  <a:gd name="T32" fmla="*/ 95 w 516"/>
                  <a:gd name="T33" fmla="*/ 142 h 333"/>
                  <a:gd name="T34" fmla="*/ 95 w 516"/>
                  <a:gd name="T35" fmla="*/ 156 h 333"/>
                  <a:gd name="T36" fmla="*/ 88 w 516"/>
                  <a:gd name="T37" fmla="*/ 157 h 333"/>
                  <a:gd name="T38" fmla="*/ 16 w 516"/>
                  <a:gd name="T39" fmla="*/ 236 h 333"/>
                  <a:gd name="T40" fmla="*/ 102 w 516"/>
                  <a:gd name="T41" fmla="*/ 317 h 333"/>
                  <a:gd name="T42" fmla="*/ 411 w 516"/>
                  <a:gd name="T43" fmla="*/ 317 h 333"/>
                  <a:gd name="T44" fmla="*/ 500 w 516"/>
                  <a:gd name="T45" fmla="*/ 222 h 333"/>
                  <a:gd name="T46" fmla="*/ 454 w 516"/>
                  <a:gd name="T47" fmla="*/ 142 h 333"/>
                  <a:gd name="T48" fmla="*/ 450 w 516"/>
                  <a:gd name="T49" fmla="*/ 140 h 333"/>
                  <a:gd name="T50" fmla="*/ 450 w 516"/>
                  <a:gd name="T51" fmla="*/ 135 h 333"/>
                  <a:gd name="T52" fmla="*/ 419 w 516"/>
                  <a:gd name="T53" fmla="*/ 77 h 333"/>
                  <a:gd name="T54" fmla="*/ 382 w 516"/>
                  <a:gd name="T55" fmla="*/ 67 h 333"/>
                  <a:gd name="T56" fmla="*/ 344 w 516"/>
                  <a:gd name="T57" fmla="*/ 75 h 333"/>
                  <a:gd name="T58" fmla="*/ 337 w 516"/>
                  <a:gd name="T59" fmla="*/ 79 h 333"/>
                  <a:gd name="T60" fmla="*/ 333 w 516"/>
                  <a:gd name="T61" fmla="*/ 73 h 333"/>
                  <a:gd name="T62" fmla="*/ 230 w 516"/>
                  <a:gd name="T63" fmla="*/ 1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6" h="333">
                    <a:moveTo>
                      <a:pt x="411" y="333"/>
                    </a:moveTo>
                    <a:cubicBezTo>
                      <a:pt x="102" y="333"/>
                      <a:pt x="102" y="333"/>
                      <a:pt x="102" y="333"/>
                    </a:cubicBezTo>
                    <a:cubicBezTo>
                      <a:pt x="45" y="333"/>
                      <a:pt x="0" y="291"/>
                      <a:pt x="0" y="236"/>
                    </a:cubicBezTo>
                    <a:cubicBezTo>
                      <a:pt x="0" y="188"/>
                      <a:pt x="40" y="151"/>
                      <a:pt x="79" y="142"/>
                    </a:cubicBezTo>
                    <a:cubicBezTo>
                      <a:pt x="79" y="142"/>
                      <a:pt x="79" y="142"/>
                      <a:pt x="79" y="142"/>
                    </a:cubicBezTo>
                    <a:cubicBezTo>
                      <a:pt x="79" y="97"/>
                      <a:pt x="105" y="52"/>
                      <a:pt x="147" y="25"/>
                    </a:cubicBezTo>
                    <a:cubicBezTo>
                      <a:pt x="175" y="9"/>
                      <a:pt x="203" y="0"/>
                      <a:pt x="230" y="0"/>
                    </a:cubicBezTo>
                    <a:cubicBezTo>
                      <a:pt x="276" y="0"/>
                      <a:pt x="316" y="21"/>
                      <a:pt x="343" y="58"/>
                    </a:cubicBezTo>
                    <a:cubicBezTo>
                      <a:pt x="355" y="53"/>
                      <a:pt x="371" y="51"/>
                      <a:pt x="382" y="51"/>
                    </a:cubicBezTo>
                    <a:cubicBezTo>
                      <a:pt x="398" y="51"/>
                      <a:pt x="412" y="55"/>
                      <a:pt x="427" y="64"/>
                    </a:cubicBezTo>
                    <a:cubicBezTo>
                      <a:pt x="428" y="64"/>
                      <a:pt x="428" y="64"/>
                      <a:pt x="428" y="64"/>
                    </a:cubicBezTo>
                    <a:cubicBezTo>
                      <a:pt x="451" y="79"/>
                      <a:pt x="465" y="104"/>
                      <a:pt x="466" y="131"/>
                    </a:cubicBezTo>
                    <a:cubicBezTo>
                      <a:pt x="498" y="151"/>
                      <a:pt x="516" y="185"/>
                      <a:pt x="516" y="222"/>
                    </a:cubicBezTo>
                    <a:cubicBezTo>
                      <a:pt x="516" y="282"/>
                      <a:pt x="468" y="333"/>
                      <a:pt x="411" y="333"/>
                    </a:cubicBezTo>
                    <a:close/>
                    <a:moveTo>
                      <a:pt x="230" y="16"/>
                    </a:moveTo>
                    <a:cubicBezTo>
                      <a:pt x="206" y="16"/>
                      <a:pt x="180" y="24"/>
                      <a:pt x="155" y="39"/>
                    </a:cubicBezTo>
                    <a:cubicBezTo>
                      <a:pt x="119" y="62"/>
                      <a:pt x="95" y="103"/>
                      <a:pt x="95" y="142"/>
                    </a:cubicBezTo>
                    <a:cubicBezTo>
                      <a:pt x="95" y="156"/>
                      <a:pt x="95" y="156"/>
                      <a:pt x="95" y="156"/>
                    </a:cubicBezTo>
                    <a:cubicBezTo>
                      <a:pt x="88" y="157"/>
                      <a:pt x="88" y="157"/>
                      <a:pt x="88" y="157"/>
                    </a:cubicBezTo>
                    <a:cubicBezTo>
                      <a:pt x="54" y="161"/>
                      <a:pt x="16" y="195"/>
                      <a:pt x="16" y="236"/>
                    </a:cubicBezTo>
                    <a:cubicBezTo>
                      <a:pt x="16" y="282"/>
                      <a:pt x="54" y="317"/>
                      <a:pt x="102" y="317"/>
                    </a:cubicBezTo>
                    <a:cubicBezTo>
                      <a:pt x="411" y="317"/>
                      <a:pt x="411" y="317"/>
                      <a:pt x="411" y="317"/>
                    </a:cubicBezTo>
                    <a:cubicBezTo>
                      <a:pt x="459" y="317"/>
                      <a:pt x="500" y="274"/>
                      <a:pt x="500" y="222"/>
                    </a:cubicBezTo>
                    <a:cubicBezTo>
                      <a:pt x="500" y="189"/>
                      <a:pt x="483" y="160"/>
                      <a:pt x="454" y="142"/>
                    </a:cubicBezTo>
                    <a:cubicBezTo>
                      <a:pt x="450" y="140"/>
                      <a:pt x="450" y="140"/>
                      <a:pt x="450" y="140"/>
                    </a:cubicBezTo>
                    <a:cubicBezTo>
                      <a:pt x="450" y="135"/>
                      <a:pt x="450" y="135"/>
                      <a:pt x="450" y="135"/>
                    </a:cubicBezTo>
                    <a:cubicBezTo>
                      <a:pt x="450" y="112"/>
                      <a:pt x="439" y="91"/>
                      <a:pt x="419" y="77"/>
                    </a:cubicBezTo>
                    <a:cubicBezTo>
                      <a:pt x="406" y="70"/>
                      <a:pt x="395" y="67"/>
                      <a:pt x="382" y="67"/>
                    </a:cubicBezTo>
                    <a:cubicBezTo>
                      <a:pt x="371" y="67"/>
                      <a:pt x="354" y="69"/>
                      <a:pt x="344" y="75"/>
                    </a:cubicBezTo>
                    <a:cubicBezTo>
                      <a:pt x="337" y="79"/>
                      <a:pt x="337" y="79"/>
                      <a:pt x="337" y="79"/>
                    </a:cubicBezTo>
                    <a:cubicBezTo>
                      <a:pt x="333" y="73"/>
                      <a:pt x="333" y="73"/>
                      <a:pt x="333" y="73"/>
                    </a:cubicBezTo>
                    <a:cubicBezTo>
                      <a:pt x="310" y="37"/>
                      <a:pt x="273" y="16"/>
                      <a:pt x="230" y="16"/>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grpSp>
      </p:grpSp>
    </p:spTree>
    <p:extLst>
      <p:ext uri="{BB962C8B-B14F-4D97-AF65-F5344CB8AC3E}">
        <p14:creationId xmlns:p14="http://schemas.microsoft.com/office/powerpoint/2010/main" val="451134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Everything : Deploy</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3849" y="2079857"/>
            <a:ext cx="1308337" cy="137050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8653" y="2106189"/>
            <a:ext cx="1330773" cy="1276084"/>
          </a:xfrm>
          <a:prstGeom prst="rect">
            <a:avLst/>
          </a:prstGeom>
        </p:spPr>
      </p:pic>
      <p:sp>
        <p:nvSpPr>
          <p:cNvPr id="10" name="Rectangle 9"/>
          <p:cNvSpPr/>
          <p:nvPr/>
        </p:nvSpPr>
        <p:spPr>
          <a:xfrm>
            <a:off x="1713913" y="3560115"/>
            <a:ext cx="2768210" cy="1086215"/>
          </a:xfrm>
          <a:prstGeom prst="rect">
            <a:avLst/>
          </a:prstGeom>
        </p:spPr>
        <p:txBody>
          <a:bodyPr wrap="square">
            <a:spAutoFit/>
          </a:bodyPr>
          <a:lstStyle/>
          <a:p>
            <a:pPr algn="ctr" defTabSz="914367"/>
            <a:r>
              <a:rPr lang="en-US" sz="1765" b="1">
                <a:solidFill>
                  <a:srgbClr val="D2D2D2"/>
                </a:solidFill>
                <a:latin typeface="Segoe UI Semibold" charset="0"/>
                <a:ea typeface="Segoe UI Semibold" charset="0"/>
                <a:cs typeface="Segoe UI Semibold" charset="0"/>
              </a:rPr>
              <a:t>Instantly distribute apps</a:t>
            </a:r>
          </a:p>
          <a:p>
            <a:pPr algn="ctr" defTabSz="914367"/>
            <a:r>
              <a:rPr lang="en-US" sz="1568">
                <a:solidFill>
                  <a:srgbClr val="505050"/>
                </a:solidFill>
              </a:rPr>
              <a:t>Quickly get apps in the hands of your beta testers on multiple device platforms</a:t>
            </a:r>
            <a:endParaRPr lang="en-US" sz="1568">
              <a:solidFill>
                <a:srgbClr val="505050"/>
              </a:solidFill>
              <a:latin typeface="Segoe UI" charset="0"/>
              <a:ea typeface="Segoe UI" charset="0"/>
              <a:cs typeface="Segoe UI" charset="0"/>
            </a:endParaRPr>
          </a:p>
        </p:txBody>
      </p:sp>
      <p:sp>
        <p:nvSpPr>
          <p:cNvPr id="11" name="Rectangle 10"/>
          <p:cNvSpPr/>
          <p:nvPr/>
        </p:nvSpPr>
        <p:spPr>
          <a:xfrm>
            <a:off x="5013667" y="3560115"/>
            <a:ext cx="2360744" cy="1599150"/>
          </a:xfrm>
          <a:prstGeom prst="rect">
            <a:avLst/>
          </a:prstGeom>
        </p:spPr>
        <p:txBody>
          <a:bodyPr wrap="square">
            <a:spAutoFit/>
          </a:bodyPr>
          <a:lstStyle/>
          <a:p>
            <a:pPr algn="ctr" defTabSz="914367"/>
            <a:r>
              <a:rPr lang="en-US" sz="1765" b="1">
                <a:solidFill>
                  <a:srgbClr val="D2D2D2"/>
                </a:solidFill>
                <a:latin typeface="Segoe UI Semibold" charset="0"/>
                <a:ea typeface="Segoe UI Semibold" charset="0"/>
                <a:cs typeface="Segoe UI Semibold" charset="0"/>
              </a:rPr>
              <a:t>Create targeted distribution groups</a:t>
            </a:r>
          </a:p>
          <a:p>
            <a:pPr algn="ctr" defTabSz="914367"/>
            <a:r>
              <a:rPr lang="en-US" sz="1568">
                <a:solidFill>
                  <a:srgbClr val="505050"/>
                </a:solidFill>
              </a:rPr>
              <a:t>With categorized groups of users, send specific builds to specific groups and devices</a:t>
            </a:r>
            <a:endParaRPr lang="en-US" sz="1568">
              <a:solidFill>
                <a:srgbClr val="505050"/>
              </a:solidFill>
              <a:latin typeface="Segoe UI" charset="0"/>
              <a:ea typeface="Segoe UI" charset="0"/>
              <a:cs typeface="Segoe UI" charset="0"/>
            </a:endParaRPr>
          </a:p>
        </p:txBody>
      </p:sp>
      <p:sp>
        <p:nvSpPr>
          <p:cNvPr id="12" name="Rectangle 11"/>
          <p:cNvSpPr/>
          <p:nvPr/>
        </p:nvSpPr>
        <p:spPr>
          <a:xfrm>
            <a:off x="7771567" y="3560115"/>
            <a:ext cx="2578061" cy="1086215"/>
          </a:xfrm>
          <a:prstGeom prst="rect">
            <a:avLst/>
          </a:prstGeom>
        </p:spPr>
        <p:txBody>
          <a:bodyPr wrap="square">
            <a:spAutoFit/>
          </a:bodyPr>
          <a:lstStyle/>
          <a:p>
            <a:pPr algn="ctr" defTabSz="914367"/>
            <a:r>
              <a:rPr lang="en-US" sz="1765" b="1">
                <a:solidFill>
                  <a:srgbClr val="D2D2D2"/>
                </a:solidFill>
                <a:latin typeface="Segoe UI Semibold" charset="0"/>
                <a:ea typeface="Segoe UI Semibold" charset="0"/>
                <a:cs typeface="Segoe UI Semibold" charset="0"/>
              </a:rPr>
              <a:t>Send in-app updates</a:t>
            </a:r>
          </a:p>
          <a:p>
            <a:pPr algn="ctr" defTabSz="914367"/>
            <a:r>
              <a:rPr lang="en-US" sz="1568">
                <a:solidFill>
                  <a:srgbClr val="505050"/>
                </a:solidFill>
              </a:rPr>
              <a:t>Notify beta testers as soon as a new build is available, right inside the app</a:t>
            </a:r>
            <a:endParaRPr lang="en-US" sz="1568">
              <a:solidFill>
                <a:srgbClr val="505050"/>
              </a:solidFill>
              <a:latin typeface="Segoe UI" charset="0"/>
              <a:ea typeface="Segoe UI" charset="0"/>
              <a:cs typeface="Segoe UI" charset="0"/>
            </a:endParaRPr>
          </a:p>
        </p:txBody>
      </p:sp>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31868" y="2078562"/>
            <a:ext cx="657459" cy="1342657"/>
          </a:xfrm>
          <a:prstGeom prst="rect">
            <a:avLst/>
          </a:prstGeom>
        </p:spPr>
      </p:pic>
    </p:spTree>
    <p:extLst>
      <p:ext uri="{BB962C8B-B14F-4D97-AF65-F5344CB8AC3E}">
        <p14:creationId xmlns:p14="http://schemas.microsoft.com/office/powerpoint/2010/main" val="1049528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Everything </a:t>
            </a:r>
            <a:r>
              <a:rPr lang="en-US"/>
              <a:t>: Learn</a:t>
            </a:r>
            <a:endParaRPr lang="en-US" dirty="0"/>
          </a:p>
        </p:txBody>
      </p:sp>
      <p:sp>
        <p:nvSpPr>
          <p:cNvPr id="7" name="Rectangle 6"/>
          <p:cNvSpPr/>
          <p:nvPr/>
        </p:nvSpPr>
        <p:spPr>
          <a:xfrm>
            <a:off x="3239711" y="3709519"/>
            <a:ext cx="2571961" cy="1327596"/>
          </a:xfrm>
          <a:prstGeom prst="rect">
            <a:avLst/>
          </a:prstGeom>
        </p:spPr>
        <p:txBody>
          <a:bodyPr wrap="square">
            <a:spAutoFit/>
          </a:bodyPr>
          <a:lstStyle/>
          <a:p>
            <a:pPr algn="ctr" defTabSz="914367"/>
            <a:r>
              <a:rPr lang="en-US" sz="1765" b="1">
                <a:solidFill>
                  <a:srgbClr val="D2D2D2"/>
                </a:solidFill>
                <a:latin typeface="Segoe UI Semibold" charset="0"/>
                <a:ea typeface="Segoe UI Semibold" charset="0"/>
                <a:cs typeface="Segoe UI Semibold" charset="0"/>
              </a:rPr>
              <a:t>Get real-time insights</a:t>
            </a:r>
          </a:p>
          <a:p>
            <a:pPr algn="ctr" defTabSz="914367"/>
            <a:r>
              <a:rPr lang="en-US" sz="1568">
                <a:solidFill>
                  <a:srgbClr val="505050"/>
                </a:solidFill>
              </a:rPr>
              <a:t>Monitor your app health with real-time crash reports to diagnose and fix problems quickly</a:t>
            </a:r>
            <a:endParaRPr lang="en-US" sz="1568">
              <a:solidFill>
                <a:srgbClr val="505050"/>
              </a:solidFill>
              <a:latin typeface="Segoe UI" charset="0"/>
              <a:ea typeface="Segoe UI" charset="0"/>
              <a:cs typeface="Segoe UI"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7595" y="2243209"/>
            <a:ext cx="1183174" cy="1183174"/>
          </a:xfrm>
          <a:prstGeom prst="rect">
            <a:avLst/>
          </a:prstGeom>
        </p:spPr>
      </p:pic>
      <p:sp>
        <p:nvSpPr>
          <p:cNvPr id="9" name="Shape 278"/>
          <p:cNvSpPr txBox="1"/>
          <p:nvPr/>
        </p:nvSpPr>
        <p:spPr>
          <a:xfrm>
            <a:off x="6062660" y="3709519"/>
            <a:ext cx="2933044" cy="1086215"/>
          </a:xfrm>
          <a:prstGeom prst="rect">
            <a:avLst/>
          </a:prstGeom>
          <a:noFill/>
          <a:ln>
            <a:noFill/>
          </a:ln>
        </p:spPr>
        <p:txBody>
          <a:bodyPr wrap="square" lIns="89642" tIns="44821" rIns="89628" bIns="44821" anchor="t" anchorCtr="0">
            <a:spAutoFit/>
          </a:bodyPr>
          <a:lstStyle/>
          <a:p>
            <a:pPr algn="ctr" defTabSz="914367"/>
            <a:r>
              <a:rPr lang="en-US" sz="1765" b="1">
                <a:solidFill>
                  <a:srgbClr val="D2D2D2"/>
                </a:solidFill>
                <a:latin typeface="Segoe UI Semibold" charset="0"/>
                <a:ea typeface="Segoe UI Semibold" charset="0"/>
                <a:cs typeface="Segoe UI Semibold" charset="0"/>
              </a:rPr>
              <a:t>Do smart troubleshooting</a:t>
            </a:r>
          </a:p>
          <a:p>
            <a:pPr algn="ctr" defTabSz="914367"/>
            <a:r>
              <a:rPr lang="en-US" sz="1568">
                <a:solidFill>
                  <a:srgbClr val="505050"/>
                </a:solidFill>
              </a:rPr>
              <a:t>Crashes are grouped together by similarities to focus on the most critical groups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82447" y="2243209"/>
            <a:ext cx="1185735" cy="1178010"/>
          </a:xfrm>
          <a:prstGeom prst="rect">
            <a:avLst/>
          </a:prstGeom>
        </p:spPr>
      </p:pic>
      <p:sp>
        <p:nvSpPr>
          <p:cNvPr id="10" name="Shape 278"/>
          <p:cNvSpPr txBox="1"/>
          <p:nvPr/>
        </p:nvSpPr>
        <p:spPr>
          <a:xfrm>
            <a:off x="9054941" y="3709519"/>
            <a:ext cx="2838693" cy="1112647"/>
          </a:xfrm>
          <a:prstGeom prst="rect">
            <a:avLst/>
          </a:prstGeom>
          <a:noFill/>
          <a:ln>
            <a:noFill/>
          </a:ln>
        </p:spPr>
        <p:txBody>
          <a:bodyPr lIns="89642" tIns="44821" rIns="89628" bIns="44821" anchor="t" anchorCtr="0">
            <a:noAutofit/>
          </a:bodyPr>
          <a:lstStyle/>
          <a:p>
            <a:pPr algn="ctr" defTabSz="914367"/>
            <a:r>
              <a:rPr lang="en-US" sz="1765" b="1">
                <a:solidFill>
                  <a:srgbClr val="D2D2D2"/>
                </a:solidFill>
                <a:latin typeface="Segoe UI Semibold" charset="0"/>
                <a:ea typeface="Segoe UI Semibold" charset="0"/>
                <a:cs typeface="Segoe UI Semibold" charset="0"/>
              </a:rPr>
              <a:t>Easily analyze data</a:t>
            </a:r>
          </a:p>
          <a:p>
            <a:pPr algn="ctr" defTabSz="914367"/>
            <a:r>
              <a:rPr lang="en-US" sz="1568">
                <a:solidFill>
                  <a:srgbClr val="505050"/>
                </a:solidFill>
              </a:rPr>
              <a:t>Get detailed, easy-to-read stack traces and logs to quickly understand issues</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1426" y="2142691"/>
            <a:ext cx="928534" cy="1302118"/>
          </a:xfrm>
          <a:prstGeom prst="rect">
            <a:avLst/>
          </a:prstGeom>
        </p:spPr>
      </p:pic>
      <p:sp>
        <p:nvSpPr>
          <p:cNvPr id="11" name="Rectangle 10"/>
          <p:cNvSpPr/>
          <p:nvPr/>
        </p:nvSpPr>
        <p:spPr>
          <a:xfrm>
            <a:off x="377443" y="3709519"/>
            <a:ext cx="2613582" cy="1086215"/>
          </a:xfrm>
          <a:prstGeom prst="rect">
            <a:avLst/>
          </a:prstGeom>
        </p:spPr>
        <p:txBody>
          <a:bodyPr wrap="square">
            <a:spAutoFit/>
          </a:bodyPr>
          <a:lstStyle/>
          <a:p>
            <a:pPr algn="ctr" defTabSz="914367"/>
            <a:r>
              <a:rPr lang="en-US" sz="1765" b="1">
                <a:solidFill>
                  <a:srgbClr val="D2D2D2"/>
                </a:solidFill>
                <a:latin typeface="Segoe UI Semibold" charset="0"/>
                <a:ea typeface="Segoe UI Semibold" charset="0"/>
                <a:cs typeface="Segoe UI Semibold" charset="0"/>
              </a:rPr>
              <a:t>Ship consistent quality</a:t>
            </a:r>
          </a:p>
          <a:p>
            <a:pPr algn="ctr" defTabSz="914367"/>
            <a:r>
              <a:rPr lang="en-US" sz="1568">
                <a:solidFill>
                  <a:srgbClr val="505050"/>
                </a:solidFill>
              </a:rPr>
              <a:t>Diagnose crashes fast for maximum uptime and maintain high quality</a:t>
            </a:r>
            <a:endParaRPr lang="en-US" sz="1568">
              <a:solidFill>
                <a:srgbClr val="505050"/>
              </a:solidFill>
              <a:latin typeface="Segoe UI" charset="0"/>
              <a:ea typeface="Segoe UI" charset="0"/>
              <a:cs typeface="Segoe UI" charset="0"/>
            </a:endParaRP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6625" y="2241590"/>
            <a:ext cx="2155219" cy="1225072"/>
          </a:xfrm>
          <a:prstGeom prst="rect">
            <a:avLst/>
          </a:prstGeom>
        </p:spPr>
      </p:pic>
    </p:spTree>
    <p:extLst>
      <p:ext uri="{BB962C8B-B14F-4D97-AF65-F5344CB8AC3E}">
        <p14:creationId xmlns:p14="http://schemas.microsoft.com/office/powerpoint/2010/main" val="336916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Everything : Learn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448" y="2246157"/>
            <a:ext cx="1132326" cy="104475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8886" y="2202611"/>
            <a:ext cx="1330773" cy="1083240"/>
          </a:xfrm>
          <a:prstGeom prst="rect">
            <a:avLst/>
          </a:prstGeom>
        </p:spPr>
      </p:pic>
      <p:sp>
        <p:nvSpPr>
          <p:cNvPr id="6" name="Rectangle 5"/>
          <p:cNvSpPr/>
          <p:nvPr/>
        </p:nvSpPr>
        <p:spPr>
          <a:xfrm>
            <a:off x="424318" y="3560115"/>
            <a:ext cx="2516585" cy="1327596"/>
          </a:xfrm>
          <a:prstGeom prst="rect">
            <a:avLst/>
          </a:prstGeom>
        </p:spPr>
        <p:txBody>
          <a:bodyPr wrap="square">
            <a:spAutoFit/>
          </a:bodyPr>
          <a:lstStyle/>
          <a:p>
            <a:pPr algn="ctr" defTabSz="914367"/>
            <a:r>
              <a:rPr lang="en-US" sz="1765" b="1">
                <a:solidFill>
                  <a:srgbClr val="D2D2D2"/>
                </a:solidFill>
                <a:latin typeface="Segoe UI Semibold" charset="0"/>
                <a:ea typeface="Segoe UI Semibold" charset="0"/>
                <a:cs typeface="Segoe UI Semibold" charset="0"/>
              </a:rPr>
              <a:t>Access instant data</a:t>
            </a:r>
          </a:p>
          <a:p>
            <a:pPr algn="ctr" defTabSz="914367"/>
            <a:r>
              <a:rPr lang="en-US" sz="1568">
                <a:solidFill>
                  <a:srgbClr val="505050"/>
                </a:solidFill>
              </a:rPr>
              <a:t>Integrate the analytics SDK in just two steps to start instantaneously seeing data from your app</a:t>
            </a:r>
            <a:endParaRPr lang="en-US" sz="1568">
              <a:solidFill>
                <a:srgbClr val="505050"/>
              </a:solidFill>
              <a:latin typeface="Segoe UI" charset="0"/>
              <a:ea typeface="Segoe UI" charset="0"/>
              <a:cs typeface="Segoe UI" charset="0"/>
            </a:endParaRPr>
          </a:p>
        </p:txBody>
      </p:sp>
      <p:sp>
        <p:nvSpPr>
          <p:cNvPr id="7" name="Rectangle 6"/>
          <p:cNvSpPr/>
          <p:nvPr/>
        </p:nvSpPr>
        <p:spPr>
          <a:xfrm>
            <a:off x="3223985" y="3560115"/>
            <a:ext cx="2803651" cy="1359411"/>
          </a:xfrm>
          <a:prstGeom prst="rect">
            <a:avLst/>
          </a:prstGeom>
        </p:spPr>
        <p:txBody>
          <a:bodyPr wrap="square">
            <a:spAutoFit/>
          </a:bodyPr>
          <a:lstStyle/>
          <a:p>
            <a:pPr algn="ctr" defTabSz="914367"/>
            <a:r>
              <a:rPr lang="en-US" sz="1765" b="1">
                <a:solidFill>
                  <a:srgbClr val="D2D2D2"/>
                </a:solidFill>
                <a:latin typeface="Segoe UI Semibold" charset="0"/>
                <a:ea typeface="Segoe UI Semibold" charset="0"/>
                <a:cs typeface="Segoe UI Semibold" charset="0"/>
              </a:rPr>
              <a:t>Understand</a:t>
            </a:r>
            <a:br>
              <a:rPr lang="en-US" sz="1765" b="1">
                <a:solidFill>
                  <a:srgbClr val="D2D2D2"/>
                </a:solidFill>
                <a:latin typeface="Segoe UI Semibold" charset="0"/>
                <a:ea typeface="Segoe UI Semibold" charset="0"/>
                <a:cs typeface="Segoe UI Semibold" charset="0"/>
              </a:rPr>
            </a:br>
            <a:r>
              <a:rPr lang="en-US" sz="1765" b="1">
                <a:solidFill>
                  <a:srgbClr val="D2D2D2"/>
                </a:solidFill>
                <a:latin typeface="Segoe UI Semibold" charset="0"/>
                <a:ea typeface="Segoe UI Semibold" charset="0"/>
                <a:cs typeface="Segoe UI Semibold" charset="0"/>
              </a:rPr>
              <a:t>your customers</a:t>
            </a:r>
          </a:p>
          <a:p>
            <a:pPr algn="ctr" defTabSz="914367"/>
            <a:r>
              <a:rPr lang="en-US" sz="1568">
                <a:solidFill>
                  <a:srgbClr val="505050"/>
                </a:solidFill>
              </a:rPr>
              <a:t>Real-time app usage data about your core audience—devices, locations, session info, and more</a:t>
            </a:r>
            <a:endParaRPr lang="en-US" sz="1568">
              <a:solidFill>
                <a:srgbClr val="505050"/>
              </a:solidFill>
              <a:latin typeface="Segoe UI" charset="0"/>
              <a:ea typeface="Segoe UI" charset="0"/>
              <a:cs typeface="Segoe UI" charset="0"/>
            </a:endParaRPr>
          </a:p>
        </p:txBody>
      </p:sp>
      <p:sp>
        <p:nvSpPr>
          <p:cNvPr id="8" name="Rectangle 7"/>
          <p:cNvSpPr/>
          <p:nvPr/>
        </p:nvSpPr>
        <p:spPr>
          <a:xfrm>
            <a:off x="6301827" y="3560115"/>
            <a:ext cx="2686728" cy="1327596"/>
          </a:xfrm>
          <a:prstGeom prst="rect">
            <a:avLst/>
          </a:prstGeom>
        </p:spPr>
        <p:txBody>
          <a:bodyPr wrap="square">
            <a:spAutoFit/>
          </a:bodyPr>
          <a:lstStyle/>
          <a:p>
            <a:pPr algn="ctr" defTabSz="914367"/>
            <a:r>
              <a:rPr lang="en-US" sz="1765" b="1">
                <a:solidFill>
                  <a:srgbClr val="D2D2D2"/>
                </a:solidFill>
                <a:latin typeface="Segoe UI Semibold" charset="0"/>
                <a:ea typeface="Segoe UI Semibold" charset="0"/>
                <a:cs typeface="Segoe UI Semibold" charset="0"/>
              </a:rPr>
              <a:t>Build what users want</a:t>
            </a:r>
          </a:p>
          <a:p>
            <a:pPr algn="ctr" defTabSz="914367"/>
            <a:r>
              <a:rPr lang="en-US" sz="1568">
                <a:solidFill>
                  <a:srgbClr val="505050"/>
                </a:solidFill>
              </a:rPr>
              <a:t>Analyze the data to see how customers use your app and accordingly prioritize and build new features</a:t>
            </a:r>
            <a:endParaRPr lang="en-US" sz="1568">
              <a:solidFill>
                <a:srgbClr val="505050"/>
              </a:solidFill>
              <a:latin typeface="Segoe UI" charset="0"/>
              <a:ea typeface="Segoe UI" charset="0"/>
              <a:cs typeface="Segoe UI" charset="0"/>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6462" y="2078562"/>
            <a:ext cx="657458" cy="1342657"/>
          </a:xfrm>
          <a:prstGeom prst="rect">
            <a:avLst/>
          </a:prstGeom>
        </p:spPr>
      </p:pic>
      <p:sp>
        <p:nvSpPr>
          <p:cNvPr id="10" name="Rectangle 9"/>
          <p:cNvSpPr/>
          <p:nvPr/>
        </p:nvSpPr>
        <p:spPr>
          <a:xfrm>
            <a:off x="9419207" y="3560114"/>
            <a:ext cx="2077049" cy="1568977"/>
          </a:xfrm>
          <a:prstGeom prst="rect">
            <a:avLst/>
          </a:prstGeom>
        </p:spPr>
        <p:txBody>
          <a:bodyPr wrap="square">
            <a:spAutoFit/>
          </a:bodyPr>
          <a:lstStyle/>
          <a:p>
            <a:pPr algn="ctr" defTabSz="914367"/>
            <a:r>
              <a:rPr lang="en-US" sz="1765" b="1">
                <a:solidFill>
                  <a:srgbClr val="D2D2D2"/>
                </a:solidFill>
                <a:latin typeface="Segoe UI Semibold" charset="0"/>
                <a:ea typeface="Segoe UI Semibold" charset="0"/>
                <a:cs typeface="Segoe UI Semibold" charset="0"/>
              </a:rPr>
              <a:t>Learn more faster</a:t>
            </a:r>
          </a:p>
          <a:p>
            <a:pPr algn="ctr" defTabSz="914367"/>
            <a:r>
              <a:rPr lang="en-US" sz="1568">
                <a:solidFill>
                  <a:srgbClr val="505050"/>
                </a:solidFill>
              </a:rPr>
              <a:t>Use custom events to follow users’ actions through your app to analyze their likes and dislikes</a:t>
            </a:r>
            <a:endParaRPr lang="en-US" sz="1568">
              <a:solidFill>
                <a:srgbClr val="505050"/>
              </a:solidFill>
              <a:latin typeface="Segoe UI" charset="0"/>
              <a:ea typeface="Segoe UI" charset="0"/>
              <a:cs typeface="Segoe UI" charset="0"/>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76926" y="2073697"/>
            <a:ext cx="961610" cy="1245136"/>
          </a:xfrm>
          <a:prstGeom prst="rect">
            <a:avLst/>
          </a:prstGeom>
        </p:spPr>
      </p:pic>
    </p:spTree>
    <p:extLst>
      <p:ext uri="{BB962C8B-B14F-4D97-AF65-F5344CB8AC3E}">
        <p14:creationId xmlns:p14="http://schemas.microsoft.com/office/powerpoint/2010/main" val="85223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4EB4FD-7CE1-4DAA-9EC0-5C437345D33E}"/>
              </a:ext>
            </a:extLst>
          </p:cNvPr>
          <p:cNvSpPr>
            <a:spLocks noGrp="1"/>
          </p:cNvSpPr>
          <p:nvPr>
            <p:ph type="title"/>
          </p:nvPr>
        </p:nvSpPr>
        <p:spPr/>
        <p:txBody>
          <a:bodyPr/>
          <a:lstStyle/>
          <a:p>
            <a:r>
              <a:rPr lang="en-US" dirty="0"/>
              <a:t>Continuous Everything :</a:t>
            </a:r>
            <a:r>
              <a:rPr lang="en-US" dirty="0">
                <a:solidFill>
                  <a:schemeClr val="tx1"/>
                </a:solidFill>
                <a:latin typeface="Segoe UI Light"/>
                <a:cs typeface="Segoe UI Light"/>
              </a:rPr>
              <a:t> </a:t>
            </a:r>
            <a:r>
              <a:rPr lang="en-US" dirty="0">
                <a:cs typeface="Segoe UI Light"/>
              </a:rPr>
              <a:t>Learn</a:t>
            </a:r>
            <a:endParaRPr lang="en-US" dirty="0"/>
          </a:p>
        </p:txBody>
      </p:sp>
      <p:pic>
        <p:nvPicPr>
          <p:cNvPr id="4" name="Picture 4">
            <a:extLst>
              <a:ext uri="{FF2B5EF4-FFF2-40B4-BE49-F238E27FC236}">
                <a16:creationId xmlns:a16="http://schemas.microsoft.com/office/drawing/2014/main" xmlns="" id="{B5A41819-2724-40D2-A4BE-5C432C61867E}"/>
              </a:ext>
            </a:extLst>
          </p:cNvPr>
          <p:cNvPicPr>
            <a:picLocks noChangeAspect="1"/>
          </p:cNvPicPr>
          <p:nvPr/>
        </p:nvPicPr>
        <p:blipFill>
          <a:blip r:embed="rId3"/>
          <a:stretch>
            <a:fillRect/>
          </a:stretch>
        </p:blipFill>
        <p:spPr>
          <a:xfrm>
            <a:off x="1886496" y="2157510"/>
            <a:ext cx="2570170" cy="1367888"/>
          </a:xfrm>
          <a:prstGeom prst="rect">
            <a:avLst/>
          </a:prstGeom>
        </p:spPr>
      </p:pic>
      <p:pic>
        <p:nvPicPr>
          <p:cNvPr id="5" name="Picture 5">
            <a:extLst>
              <a:ext uri="{FF2B5EF4-FFF2-40B4-BE49-F238E27FC236}">
                <a16:creationId xmlns:a16="http://schemas.microsoft.com/office/drawing/2014/main" xmlns="" id="{D6C3EF39-3B5E-4940-A2BD-4B23195BC487}"/>
              </a:ext>
            </a:extLst>
          </p:cNvPr>
          <p:cNvPicPr>
            <a:picLocks noChangeAspect="1"/>
          </p:cNvPicPr>
          <p:nvPr/>
        </p:nvPicPr>
        <p:blipFill>
          <a:blip r:embed="rId4"/>
          <a:stretch>
            <a:fillRect/>
          </a:stretch>
        </p:blipFill>
        <p:spPr>
          <a:xfrm>
            <a:off x="7461928" y="2199051"/>
            <a:ext cx="1926139" cy="1283115"/>
          </a:xfrm>
          <a:prstGeom prst="rect">
            <a:avLst/>
          </a:prstGeom>
        </p:spPr>
      </p:pic>
      <p:sp>
        <p:nvSpPr>
          <p:cNvPr id="7" name="Rectangle 6">
            <a:extLst>
              <a:ext uri="{FF2B5EF4-FFF2-40B4-BE49-F238E27FC236}">
                <a16:creationId xmlns:a16="http://schemas.microsoft.com/office/drawing/2014/main" xmlns="" id="{136C7400-9CCD-4B89-AC55-4DE0C808704D}"/>
              </a:ext>
            </a:extLst>
          </p:cNvPr>
          <p:cNvSpPr/>
          <p:nvPr/>
        </p:nvSpPr>
        <p:spPr>
          <a:xfrm>
            <a:off x="1914194" y="3614199"/>
            <a:ext cx="2516585" cy="1086215"/>
          </a:xfrm>
          <a:prstGeom prst="rect">
            <a:avLst/>
          </a:prstGeom>
        </p:spPr>
        <p:txBody>
          <a:bodyPr wrap="square" anchor="t">
            <a:spAutoFit/>
          </a:bodyPr>
          <a:lstStyle/>
          <a:p>
            <a:pPr algn="ctr" defTabSz="914367"/>
            <a:r>
              <a:rPr lang="en-US" sz="1765" b="1">
                <a:solidFill>
                  <a:srgbClr val="D2D2D2"/>
                </a:solidFill>
                <a:latin typeface="Segoe UI Semibold" charset="0"/>
                <a:ea typeface="Segoe UI Semibold" charset="0"/>
                <a:cs typeface="Segoe UI Semibold" charset="0"/>
              </a:rPr>
              <a:t>Custom </a:t>
            </a:r>
            <a:r>
              <a:rPr lang="en-US" sz="1765" b="1" err="1">
                <a:solidFill>
                  <a:srgbClr val="D2D2D2"/>
                </a:solidFill>
                <a:latin typeface="Segoe UI Semibold" charset="0"/>
                <a:ea typeface="Segoe UI Semibold" charset="0"/>
                <a:cs typeface="Segoe UI Semibold" charset="0"/>
              </a:rPr>
              <a:t>Analtics</a:t>
            </a:r>
          </a:p>
          <a:p>
            <a:pPr algn="ctr" defTabSz="914367"/>
            <a:r>
              <a:rPr lang="en-US" sz="1568">
                <a:solidFill>
                  <a:srgbClr val="505050"/>
                </a:solidFill>
              </a:rPr>
              <a:t>Run your own analysis</a:t>
            </a:r>
            <a:r>
              <a:rPr lang="en-US" sz="1568">
                <a:solidFill>
                  <a:srgbClr val="505050"/>
                </a:solidFill>
                <a:cs typeface="Segoe UI"/>
              </a:rPr>
              <a:t>, queries and filtering on your data.</a:t>
            </a:r>
            <a:endParaRPr lang="en-US" sz="1765">
              <a:solidFill>
                <a:srgbClr val="505050"/>
              </a:solidFill>
            </a:endParaRPr>
          </a:p>
        </p:txBody>
      </p:sp>
      <p:sp>
        <p:nvSpPr>
          <p:cNvPr id="9" name="Rectangle 8">
            <a:extLst>
              <a:ext uri="{FF2B5EF4-FFF2-40B4-BE49-F238E27FC236}">
                <a16:creationId xmlns:a16="http://schemas.microsoft.com/office/drawing/2014/main" xmlns="" id="{14E7A266-82C4-4EAB-9CD7-97F0ADA2F43D}"/>
              </a:ext>
            </a:extLst>
          </p:cNvPr>
          <p:cNvSpPr/>
          <p:nvPr/>
        </p:nvSpPr>
        <p:spPr>
          <a:xfrm>
            <a:off x="7171088" y="3567511"/>
            <a:ext cx="2516585" cy="846514"/>
          </a:xfrm>
          <a:prstGeom prst="rect">
            <a:avLst/>
          </a:prstGeom>
        </p:spPr>
        <p:txBody>
          <a:bodyPr wrap="square" anchor="t">
            <a:spAutoFit/>
          </a:bodyPr>
          <a:lstStyle/>
          <a:p>
            <a:pPr algn="ctr" defTabSz="914367"/>
            <a:r>
              <a:rPr lang="en-US" sz="1765" b="1">
                <a:solidFill>
                  <a:srgbClr val="D2D2D2"/>
                </a:solidFill>
                <a:latin typeface="Segoe UI Semibold" charset="0"/>
                <a:ea typeface="Segoe UI Semibold" charset="0"/>
                <a:cs typeface="Segoe UI Semibold" charset="0"/>
              </a:rPr>
              <a:t>Expanded Storage</a:t>
            </a:r>
          </a:p>
          <a:p>
            <a:pPr algn="ctr" defTabSz="914367"/>
            <a:r>
              <a:rPr lang="en-US" sz="1568" err="1">
                <a:solidFill>
                  <a:srgbClr val="505050"/>
                </a:solidFill>
                <a:latin typeface="Segoe UI" charset="0"/>
                <a:ea typeface="Segoe UI" charset="0"/>
                <a:cs typeface="Segoe UI" charset="0"/>
              </a:rPr>
              <a:t>Programatically</a:t>
            </a:r>
            <a:r>
              <a:rPr lang="en-US" sz="1568">
                <a:solidFill>
                  <a:srgbClr val="505050"/>
                </a:solidFill>
                <a:latin typeface="Segoe UI" charset="0"/>
                <a:ea typeface="Segoe UI" charset="0"/>
                <a:cs typeface="Segoe UI" charset="0"/>
              </a:rPr>
              <a:t> access the raw data, store it indefinitely</a:t>
            </a:r>
          </a:p>
        </p:txBody>
      </p:sp>
    </p:spTree>
    <p:extLst>
      <p:ext uri="{BB962C8B-B14F-4D97-AF65-F5344CB8AC3E}">
        <p14:creationId xmlns:p14="http://schemas.microsoft.com/office/powerpoint/2010/main" val="94852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241" y="289957"/>
            <a:ext cx="8502917" cy="899537"/>
          </a:xfrm>
        </p:spPr>
        <p:txBody>
          <a:bodyPr/>
          <a:lstStyle/>
          <a:p>
            <a:r>
              <a:rPr lang="en-US" dirty="0"/>
              <a:t>Continuous Everything : Engage</a:t>
            </a:r>
          </a:p>
        </p:txBody>
      </p:sp>
      <p:pic>
        <p:nvPicPr>
          <p:cNvPr id="10" name="Picture 9">
            <a:extLst>
              <a:ext uri="{FF2B5EF4-FFF2-40B4-BE49-F238E27FC236}">
                <a16:creationId xmlns:a16="http://schemas.microsoft.com/office/drawing/2014/main" xmlns="" id="{BD7EFB5A-EA8C-497A-99E8-14CABAA75E59}"/>
              </a:ext>
            </a:extLst>
          </p:cNvPr>
          <p:cNvPicPr>
            <a:picLocks noChangeAspect="1"/>
          </p:cNvPicPr>
          <p:nvPr/>
        </p:nvPicPr>
        <p:blipFill>
          <a:blip r:embed="rId3"/>
          <a:stretch>
            <a:fillRect/>
          </a:stretch>
        </p:blipFill>
        <p:spPr>
          <a:xfrm>
            <a:off x="2657261" y="2107519"/>
            <a:ext cx="1309700" cy="1299741"/>
          </a:xfrm>
          <a:prstGeom prst="rect">
            <a:avLst/>
          </a:prstGeom>
        </p:spPr>
      </p:pic>
      <p:pic>
        <p:nvPicPr>
          <p:cNvPr id="11" name="Picture 10">
            <a:extLst>
              <a:ext uri="{FF2B5EF4-FFF2-40B4-BE49-F238E27FC236}">
                <a16:creationId xmlns:a16="http://schemas.microsoft.com/office/drawing/2014/main" xmlns="" id="{96A4A3B6-8D2F-45E1-B43A-6746A7E0C8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1943" y="1868774"/>
            <a:ext cx="1188162" cy="1538486"/>
          </a:xfrm>
          <a:prstGeom prst="rect">
            <a:avLst/>
          </a:prstGeom>
        </p:spPr>
      </p:pic>
      <p:sp>
        <p:nvSpPr>
          <p:cNvPr id="8" name="Rectangle 7">
            <a:extLst>
              <a:ext uri="{FF2B5EF4-FFF2-40B4-BE49-F238E27FC236}">
                <a16:creationId xmlns:a16="http://schemas.microsoft.com/office/drawing/2014/main" xmlns="" id="{3DC9529A-50FF-4132-A989-4FCD1D804F49}"/>
              </a:ext>
            </a:extLst>
          </p:cNvPr>
          <p:cNvSpPr/>
          <p:nvPr/>
        </p:nvSpPr>
        <p:spPr>
          <a:xfrm>
            <a:off x="2054226" y="3614998"/>
            <a:ext cx="2516585" cy="1086215"/>
          </a:xfrm>
          <a:prstGeom prst="rect">
            <a:avLst/>
          </a:prstGeom>
        </p:spPr>
        <p:txBody>
          <a:bodyPr wrap="square">
            <a:spAutoFit/>
          </a:bodyPr>
          <a:lstStyle/>
          <a:p>
            <a:pPr algn="ctr" defTabSz="914367"/>
            <a:r>
              <a:rPr lang="en-US" sz="1765" b="1">
                <a:solidFill>
                  <a:srgbClr val="D2D2D2"/>
                </a:solidFill>
                <a:latin typeface="Segoe UI Semibold" charset="0"/>
                <a:ea typeface="Segoe UI Semibold" charset="0"/>
                <a:cs typeface="Segoe UI Semibold" charset="0"/>
              </a:rPr>
              <a:t>Focused Messaging</a:t>
            </a:r>
          </a:p>
          <a:p>
            <a:pPr algn="ctr" defTabSz="914367"/>
            <a:r>
              <a:rPr lang="en-US" sz="1568">
                <a:solidFill>
                  <a:srgbClr val="505050"/>
                </a:solidFill>
              </a:rPr>
              <a:t>Create and send push notifications from a single portal to all app versions</a:t>
            </a:r>
            <a:endParaRPr lang="en-US" sz="1568">
              <a:solidFill>
                <a:srgbClr val="505050"/>
              </a:solidFill>
              <a:latin typeface="Segoe UI" charset="0"/>
              <a:ea typeface="Segoe UI" charset="0"/>
              <a:cs typeface="Segoe UI" charset="0"/>
            </a:endParaRPr>
          </a:p>
        </p:txBody>
      </p:sp>
      <p:sp>
        <p:nvSpPr>
          <p:cNvPr id="9" name="Rectangle 8">
            <a:extLst>
              <a:ext uri="{FF2B5EF4-FFF2-40B4-BE49-F238E27FC236}">
                <a16:creationId xmlns:a16="http://schemas.microsoft.com/office/drawing/2014/main" xmlns="" id="{D95C69B5-397A-45F7-A332-3A7ADFDF70E5}"/>
              </a:ext>
            </a:extLst>
          </p:cNvPr>
          <p:cNvSpPr/>
          <p:nvPr/>
        </p:nvSpPr>
        <p:spPr>
          <a:xfrm>
            <a:off x="6446667" y="3496085"/>
            <a:ext cx="2516585" cy="1599150"/>
          </a:xfrm>
          <a:prstGeom prst="rect">
            <a:avLst/>
          </a:prstGeom>
        </p:spPr>
        <p:txBody>
          <a:bodyPr wrap="square">
            <a:spAutoFit/>
          </a:bodyPr>
          <a:lstStyle/>
          <a:p>
            <a:pPr algn="ctr" defTabSz="914367"/>
            <a:r>
              <a:rPr lang="en-US" sz="1765" b="1">
                <a:solidFill>
                  <a:srgbClr val="D2D2D2"/>
                </a:solidFill>
                <a:latin typeface="Segoe UI Semibold" charset="0"/>
                <a:ea typeface="Segoe UI Semibold" charset="0"/>
                <a:cs typeface="Segoe UI Semibold" charset="0"/>
              </a:rPr>
              <a:t>Create Targeted Audiences</a:t>
            </a:r>
          </a:p>
          <a:p>
            <a:pPr algn="ctr" defTabSz="914367"/>
            <a:r>
              <a:rPr lang="en-US" sz="1568">
                <a:solidFill>
                  <a:srgbClr val="505050"/>
                </a:solidFill>
              </a:rPr>
              <a:t>Use your Analytics data to create targeted audiences to help tailor messages to specific customers</a:t>
            </a:r>
            <a:endParaRPr lang="en-US" sz="1568">
              <a:solidFill>
                <a:srgbClr val="505050"/>
              </a:solidFill>
              <a:latin typeface="Segoe UI" charset="0"/>
              <a:ea typeface="Segoe UI" charset="0"/>
              <a:cs typeface="Segoe UI" charset="0"/>
            </a:endParaRPr>
          </a:p>
        </p:txBody>
      </p:sp>
    </p:spTree>
    <p:extLst>
      <p:ext uri="{BB962C8B-B14F-4D97-AF65-F5344CB8AC3E}">
        <p14:creationId xmlns:p14="http://schemas.microsoft.com/office/powerpoint/2010/main" val="169028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94FECC-AF9A-4E03-84F6-CC8977BD50AF}"/>
              </a:ext>
            </a:extLst>
          </p:cNvPr>
          <p:cNvSpPr>
            <a:spLocks noGrp="1"/>
          </p:cNvSpPr>
          <p:nvPr>
            <p:ph type="title"/>
          </p:nvPr>
        </p:nvSpPr>
        <p:spPr/>
        <p:txBody>
          <a:bodyPr/>
          <a:lstStyle/>
          <a:p>
            <a:r>
              <a:rPr lang="en-US" dirty="0"/>
              <a:t>Today’s Agenda</a:t>
            </a:r>
          </a:p>
        </p:txBody>
      </p:sp>
      <p:sp>
        <p:nvSpPr>
          <p:cNvPr id="3" name="Text Placeholder 2">
            <a:extLst>
              <a:ext uri="{FF2B5EF4-FFF2-40B4-BE49-F238E27FC236}">
                <a16:creationId xmlns:a16="http://schemas.microsoft.com/office/drawing/2014/main" xmlns="" id="{CB9634B2-26A5-4094-8EBA-12044D9452FB}"/>
              </a:ext>
            </a:extLst>
          </p:cNvPr>
          <p:cNvSpPr>
            <a:spLocks noGrp="1"/>
          </p:cNvSpPr>
          <p:nvPr>
            <p:ph type="body" sz="quarter" idx="10"/>
          </p:nvPr>
        </p:nvSpPr>
        <p:spPr>
          <a:xfrm>
            <a:off x="269303" y="1860256"/>
            <a:ext cx="6723122" cy="4375032"/>
          </a:xfrm>
        </p:spPr>
        <p:txBody>
          <a:bodyPr/>
          <a:lstStyle/>
          <a:p>
            <a:pPr marL="0" indent="0">
              <a:buNone/>
            </a:pPr>
            <a:r>
              <a:rPr lang="en-US" sz="1961" dirty="0"/>
              <a:t>AM</a:t>
            </a:r>
          </a:p>
          <a:p>
            <a:pPr lvl="1"/>
            <a:r>
              <a:rPr lang="en-US" sz="1961" dirty="0"/>
              <a:t>9.30 – 10.30 Setup, Build and Push </a:t>
            </a:r>
          </a:p>
          <a:p>
            <a:pPr lvl="1"/>
            <a:r>
              <a:rPr lang="en-US" sz="1961" dirty="0"/>
              <a:t>10.30 – 10.45 Break </a:t>
            </a:r>
          </a:p>
          <a:p>
            <a:pPr lvl="1"/>
            <a:r>
              <a:rPr lang="en-US" sz="1961" dirty="0"/>
              <a:t>10.45 - 12.00 Testing, Distribution, Analytics and Crash Reporting</a:t>
            </a:r>
          </a:p>
          <a:p>
            <a:pPr marL="0" indent="0">
              <a:buNone/>
            </a:pPr>
            <a:r>
              <a:rPr lang="en-US" sz="1961" dirty="0"/>
              <a:t>PM</a:t>
            </a:r>
          </a:p>
          <a:p>
            <a:pPr lvl="1"/>
            <a:r>
              <a:rPr lang="en-US" sz="1961" dirty="0"/>
              <a:t>12.00 – 1.00 Perficient | Lunch</a:t>
            </a:r>
          </a:p>
          <a:p>
            <a:pPr lvl="1"/>
            <a:r>
              <a:rPr lang="en-US" sz="1961" dirty="0"/>
              <a:t>1.00 – 2.00 Azure Functions </a:t>
            </a:r>
          </a:p>
          <a:p>
            <a:pPr lvl="1"/>
            <a:r>
              <a:rPr lang="en-US" sz="1961" dirty="0"/>
              <a:t>2.00 – 2.15 Break </a:t>
            </a:r>
          </a:p>
          <a:p>
            <a:pPr lvl="1"/>
            <a:r>
              <a:rPr lang="en-US" sz="1961" dirty="0"/>
              <a:t>2.15 – 3.15 Hands on Lab</a:t>
            </a:r>
          </a:p>
          <a:p>
            <a:pPr lvl="1"/>
            <a:r>
              <a:rPr lang="en-US" sz="1961" dirty="0"/>
              <a:t>3.15 – 4.00 Digital Transformation with Azure </a:t>
            </a:r>
          </a:p>
          <a:p>
            <a:pPr lvl="1"/>
            <a:r>
              <a:rPr lang="en-US" sz="1961" dirty="0"/>
              <a:t>4.00 – 5.00 Networking and Prizes </a:t>
            </a:r>
          </a:p>
          <a:p>
            <a:endParaRPr lang="en-US" sz="1961" dirty="0"/>
          </a:p>
        </p:txBody>
      </p:sp>
    </p:spTree>
    <p:extLst>
      <p:ext uri="{BB962C8B-B14F-4D97-AF65-F5344CB8AC3E}">
        <p14:creationId xmlns:p14="http://schemas.microsoft.com/office/powerpoint/2010/main" val="684648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5" name="Title 4"/>
          <p:cNvSpPr>
            <a:spLocks noGrp="1"/>
          </p:cNvSpPr>
          <p:nvPr>
            <p:ph type="ctrTitle"/>
          </p:nvPr>
        </p:nvSpPr>
        <p:spPr>
          <a:xfrm>
            <a:off x="366153" y="4562152"/>
            <a:ext cx="7815815" cy="1532307"/>
          </a:xfrm>
        </p:spPr>
        <p:txBody>
          <a:bodyPr>
            <a:noAutofit/>
          </a:bodyPr>
          <a:lstStyle/>
          <a:p>
            <a:pPr algn="l"/>
            <a:r>
              <a:rPr lang="de-DE" sz="4000" dirty="0">
                <a:solidFill>
                  <a:schemeClr val="bg1"/>
                </a:solidFill>
              </a:rPr>
              <a:t>Rob Jewett</a:t>
            </a:r>
            <a:br>
              <a:rPr lang="de-DE" sz="4000" dirty="0">
                <a:solidFill>
                  <a:schemeClr val="bg1"/>
                </a:solidFill>
              </a:rPr>
            </a:br>
            <a:r>
              <a:rPr lang="de-DE" sz="4000" dirty="0">
                <a:solidFill>
                  <a:schemeClr val="bg1"/>
                </a:solidFill>
              </a:rPr>
              <a:t>App. Innovation Specialist</a:t>
            </a:r>
            <a:br>
              <a:rPr lang="de-DE" sz="4000" dirty="0">
                <a:solidFill>
                  <a:schemeClr val="bg1"/>
                </a:solidFill>
              </a:rPr>
            </a:br>
            <a:r>
              <a:rPr lang="de-DE" sz="4000" dirty="0">
                <a:solidFill>
                  <a:schemeClr val="bg1"/>
                </a:solidFill>
              </a:rPr>
              <a:t>Global Black Belt</a:t>
            </a:r>
            <a:endParaRPr lang="en-US" sz="4000" dirty="0">
              <a:solidFill>
                <a:schemeClr val="bg1"/>
              </a:solidFill>
            </a:endParaRPr>
          </a:p>
        </p:txBody>
      </p:sp>
      <p:grpSp>
        <p:nvGrpSpPr>
          <p:cNvPr id="4" name="Group 3"/>
          <p:cNvGrpSpPr/>
          <p:nvPr/>
        </p:nvGrpSpPr>
        <p:grpSpPr>
          <a:xfrm>
            <a:off x="-225490" y="1227703"/>
            <a:ext cx="12191999" cy="3041117"/>
            <a:chOff x="0" y="2049462"/>
            <a:chExt cx="12436474" cy="3102098"/>
          </a:xfrm>
        </p:grpSpPr>
        <p:sp>
          <p:nvSpPr>
            <p:cNvPr id="6" name="TextBox 5"/>
            <p:cNvSpPr txBox="1"/>
            <p:nvPr/>
          </p:nvSpPr>
          <p:spPr>
            <a:xfrm>
              <a:off x="0" y="4274397"/>
              <a:ext cx="12436474" cy="877163"/>
            </a:xfrm>
            <a:prstGeom prst="rect">
              <a:avLst/>
            </a:prstGeom>
            <a:noFill/>
          </p:spPr>
          <p:txBody>
            <a:bodyPr wrap="square" lIns="179285" tIns="143428" rIns="179285" bIns="143428" rtlCol="0">
              <a:spAutoFit/>
            </a:bodyPr>
            <a:lstStyle/>
            <a:p>
              <a:pPr algn="ctr" defTabSz="896386">
                <a:lnSpc>
                  <a:spcPct val="90000"/>
                </a:lnSpc>
                <a:spcAft>
                  <a:spcPts val="588"/>
                </a:spcAft>
                <a:defRPr/>
              </a:pPr>
              <a:endParaRPr lang="en-US" sz="4117" kern="0" dirty="0">
                <a:solidFill>
                  <a:srgbClr val="FFFFFF"/>
                </a:solidFill>
                <a:latin typeface="Segoe UI Semilight" panose="020B0402040204020203" pitchFamily="34" charset="0"/>
                <a:cs typeface="Segoe UI Semilight" panose="020B0402040204020203" pitchFamily="34" charset="0"/>
              </a:endParaRPr>
            </a:p>
          </p:txBody>
        </p:sp>
        <p:grpSp>
          <p:nvGrpSpPr>
            <p:cNvPr id="7" name="Group 6"/>
            <p:cNvGrpSpPr/>
            <p:nvPr/>
          </p:nvGrpSpPr>
          <p:grpSpPr>
            <a:xfrm>
              <a:off x="3283744" y="2049462"/>
              <a:ext cx="5868987" cy="1966913"/>
              <a:chOff x="3097365" y="1995364"/>
              <a:chExt cx="5868987" cy="1966913"/>
            </a:xfrm>
          </p:grpSpPr>
          <p:grpSp>
            <p:nvGrpSpPr>
              <p:cNvPr id="8" name="Group 7"/>
              <p:cNvGrpSpPr>
                <a:grpSpLocks noChangeAspect="1"/>
              </p:cNvGrpSpPr>
              <p:nvPr/>
            </p:nvGrpSpPr>
            <p:grpSpPr bwMode="auto">
              <a:xfrm>
                <a:off x="5202390" y="1995365"/>
                <a:ext cx="2957512" cy="1966912"/>
                <a:chOff x="2804" y="1418"/>
                <a:chExt cx="1863" cy="1239"/>
              </a:xfrm>
            </p:grpSpPr>
            <p:sp>
              <p:nvSpPr>
                <p:cNvPr id="22" name="Freeform 5"/>
                <p:cNvSpPr>
                  <a:spLocks noEditPoints="1"/>
                </p:cNvSpPr>
                <p:nvPr/>
              </p:nvSpPr>
              <p:spPr bwMode="auto">
                <a:xfrm>
                  <a:off x="2804" y="1418"/>
                  <a:ext cx="1863" cy="1239"/>
                </a:xfrm>
                <a:custGeom>
                  <a:avLst/>
                  <a:gdLst>
                    <a:gd name="T0" fmla="*/ 1540 w 1700"/>
                    <a:gd name="T1" fmla="*/ 1130 h 1130"/>
                    <a:gd name="T2" fmla="*/ 161 w 1700"/>
                    <a:gd name="T3" fmla="*/ 1130 h 1130"/>
                    <a:gd name="T4" fmla="*/ 12 w 1700"/>
                    <a:gd name="T5" fmla="*/ 1063 h 1130"/>
                    <a:gd name="T6" fmla="*/ 7 w 1700"/>
                    <a:gd name="T7" fmla="*/ 1057 h 1130"/>
                    <a:gd name="T8" fmla="*/ 0 w 1700"/>
                    <a:gd name="T9" fmla="*/ 1037 h 1130"/>
                    <a:gd name="T10" fmla="*/ 22 w 1700"/>
                    <a:gd name="T11" fmla="*/ 1005 h 1130"/>
                    <a:gd name="T12" fmla="*/ 23 w 1700"/>
                    <a:gd name="T13" fmla="*/ 1004 h 1130"/>
                    <a:gd name="T14" fmla="*/ 32 w 1700"/>
                    <a:gd name="T15" fmla="*/ 1003 h 1130"/>
                    <a:gd name="T16" fmla="*/ 121 w 1700"/>
                    <a:gd name="T17" fmla="*/ 1003 h 1130"/>
                    <a:gd name="T18" fmla="*/ 125 w 1700"/>
                    <a:gd name="T19" fmla="*/ 0 h 1130"/>
                    <a:gd name="T20" fmla="*/ 1580 w 1700"/>
                    <a:gd name="T21" fmla="*/ 0 h 1130"/>
                    <a:gd name="T22" fmla="*/ 1580 w 1700"/>
                    <a:gd name="T23" fmla="*/ 1003 h 1130"/>
                    <a:gd name="T24" fmla="*/ 1675 w 1700"/>
                    <a:gd name="T25" fmla="*/ 1003 h 1130"/>
                    <a:gd name="T26" fmla="*/ 1678 w 1700"/>
                    <a:gd name="T27" fmla="*/ 1004 h 1130"/>
                    <a:gd name="T28" fmla="*/ 1700 w 1700"/>
                    <a:gd name="T29" fmla="*/ 1037 h 1130"/>
                    <a:gd name="T30" fmla="*/ 1696 w 1700"/>
                    <a:gd name="T31" fmla="*/ 1055 h 1130"/>
                    <a:gd name="T32" fmla="*/ 1695 w 1700"/>
                    <a:gd name="T33" fmla="*/ 1055 h 1130"/>
                    <a:gd name="T34" fmla="*/ 1693 w 1700"/>
                    <a:gd name="T35" fmla="*/ 1058 h 1130"/>
                    <a:gd name="T36" fmla="*/ 1689 w 1700"/>
                    <a:gd name="T37" fmla="*/ 1063 h 1130"/>
                    <a:gd name="T38" fmla="*/ 1540 w 1700"/>
                    <a:gd name="T39" fmla="*/ 1130 h 1130"/>
                    <a:gd name="T40" fmla="*/ 20 w 1700"/>
                    <a:gd name="T41" fmla="*/ 1048 h 1130"/>
                    <a:gd name="T42" fmla="*/ 24 w 1700"/>
                    <a:gd name="T43" fmla="*/ 1052 h 1130"/>
                    <a:gd name="T44" fmla="*/ 161 w 1700"/>
                    <a:gd name="T45" fmla="*/ 1114 h 1130"/>
                    <a:gd name="T46" fmla="*/ 1540 w 1700"/>
                    <a:gd name="T47" fmla="*/ 1114 h 1130"/>
                    <a:gd name="T48" fmla="*/ 1677 w 1700"/>
                    <a:gd name="T49" fmla="*/ 1052 h 1130"/>
                    <a:gd name="T50" fmla="*/ 1681 w 1700"/>
                    <a:gd name="T51" fmla="*/ 1048 h 1130"/>
                    <a:gd name="T52" fmla="*/ 1682 w 1700"/>
                    <a:gd name="T53" fmla="*/ 1046 h 1130"/>
                    <a:gd name="T54" fmla="*/ 1684 w 1700"/>
                    <a:gd name="T55" fmla="*/ 1037 h 1130"/>
                    <a:gd name="T56" fmla="*/ 1673 w 1700"/>
                    <a:gd name="T57" fmla="*/ 1019 h 1130"/>
                    <a:gd name="T58" fmla="*/ 1673 w 1700"/>
                    <a:gd name="T59" fmla="*/ 1019 h 1130"/>
                    <a:gd name="T60" fmla="*/ 1564 w 1700"/>
                    <a:gd name="T61" fmla="*/ 1019 h 1130"/>
                    <a:gd name="T62" fmla="*/ 1564 w 1700"/>
                    <a:gd name="T63" fmla="*/ 16 h 1130"/>
                    <a:gd name="T64" fmla="*/ 141 w 1700"/>
                    <a:gd name="T65" fmla="*/ 16 h 1130"/>
                    <a:gd name="T66" fmla="*/ 137 w 1700"/>
                    <a:gd name="T67" fmla="*/ 1019 h 1130"/>
                    <a:gd name="T68" fmla="*/ 32 w 1700"/>
                    <a:gd name="T69" fmla="*/ 1019 h 1130"/>
                    <a:gd name="T70" fmla="*/ 27 w 1700"/>
                    <a:gd name="T71" fmla="*/ 1020 h 1130"/>
                    <a:gd name="T72" fmla="*/ 16 w 1700"/>
                    <a:gd name="T73" fmla="*/ 1037 h 1130"/>
                    <a:gd name="T74" fmla="*/ 20 w 1700"/>
                    <a:gd name="T75" fmla="*/ 1048 h 1130"/>
                    <a:gd name="T76" fmla="*/ 1689 w 1700"/>
                    <a:gd name="T77" fmla="*/ 1051 h 1130"/>
                    <a:gd name="T78" fmla="*/ 1689 w 1700"/>
                    <a:gd name="T79" fmla="*/ 1051 h 1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00" h="1130">
                      <a:moveTo>
                        <a:pt x="1540" y="1130"/>
                      </a:moveTo>
                      <a:cubicBezTo>
                        <a:pt x="161" y="1130"/>
                        <a:pt x="161" y="1130"/>
                        <a:pt x="161" y="1130"/>
                      </a:cubicBezTo>
                      <a:cubicBezTo>
                        <a:pt x="107" y="1130"/>
                        <a:pt x="54" y="1106"/>
                        <a:pt x="12" y="1063"/>
                      </a:cubicBezTo>
                      <a:cubicBezTo>
                        <a:pt x="7" y="1057"/>
                        <a:pt x="7" y="1057"/>
                        <a:pt x="7" y="1057"/>
                      </a:cubicBezTo>
                      <a:cubicBezTo>
                        <a:pt x="3" y="1050"/>
                        <a:pt x="0" y="1044"/>
                        <a:pt x="0" y="1037"/>
                      </a:cubicBezTo>
                      <a:cubicBezTo>
                        <a:pt x="0" y="1022"/>
                        <a:pt x="9" y="1009"/>
                        <a:pt x="22" y="1005"/>
                      </a:cubicBezTo>
                      <a:cubicBezTo>
                        <a:pt x="23" y="1004"/>
                        <a:pt x="23" y="1004"/>
                        <a:pt x="23" y="1004"/>
                      </a:cubicBezTo>
                      <a:cubicBezTo>
                        <a:pt x="28" y="1003"/>
                        <a:pt x="31" y="1003"/>
                        <a:pt x="32" y="1003"/>
                      </a:cubicBezTo>
                      <a:cubicBezTo>
                        <a:pt x="121" y="1003"/>
                        <a:pt x="121" y="1003"/>
                        <a:pt x="121" y="1003"/>
                      </a:cubicBezTo>
                      <a:cubicBezTo>
                        <a:pt x="125" y="0"/>
                        <a:pt x="125" y="0"/>
                        <a:pt x="125" y="0"/>
                      </a:cubicBezTo>
                      <a:cubicBezTo>
                        <a:pt x="1580" y="0"/>
                        <a:pt x="1580" y="0"/>
                        <a:pt x="1580" y="0"/>
                      </a:cubicBezTo>
                      <a:cubicBezTo>
                        <a:pt x="1580" y="1003"/>
                        <a:pt x="1580" y="1003"/>
                        <a:pt x="1580" y="1003"/>
                      </a:cubicBezTo>
                      <a:cubicBezTo>
                        <a:pt x="1675" y="1003"/>
                        <a:pt x="1675" y="1003"/>
                        <a:pt x="1675" y="1003"/>
                      </a:cubicBezTo>
                      <a:cubicBezTo>
                        <a:pt x="1678" y="1004"/>
                        <a:pt x="1678" y="1004"/>
                        <a:pt x="1678" y="1004"/>
                      </a:cubicBezTo>
                      <a:cubicBezTo>
                        <a:pt x="1692" y="1009"/>
                        <a:pt x="1700" y="1022"/>
                        <a:pt x="1700" y="1037"/>
                      </a:cubicBezTo>
                      <a:cubicBezTo>
                        <a:pt x="1700" y="1043"/>
                        <a:pt x="1699" y="1049"/>
                        <a:pt x="1696" y="1055"/>
                      </a:cubicBezTo>
                      <a:cubicBezTo>
                        <a:pt x="1695" y="1055"/>
                        <a:pt x="1695" y="1055"/>
                        <a:pt x="1695" y="1055"/>
                      </a:cubicBezTo>
                      <a:cubicBezTo>
                        <a:pt x="1693" y="1058"/>
                        <a:pt x="1693" y="1058"/>
                        <a:pt x="1693" y="1058"/>
                      </a:cubicBezTo>
                      <a:cubicBezTo>
                        <a:pt x="1689" y="1063"/>
                        <a:pt x="1689" y="1063"/>
                        <a:pt x="1689" y="1063"/>
                      </a:cubicBezTo>
                      <a:cubicBezTo>
                        <a:pt x="1647" y="1106"/>
                        <a:pt x="1595" y="1130"/>
                        <a:pt x="1540" y="1130"/>
                      </a:cubicBezTo>
                      <a:close/>
                      <a:moveTo>
                        <a:pt x="20" y="1048"/>
                      </a:moveTo>
                      <a:cubicBezTo>
                        <a:pt x="24" y="1052"/>
                        <a:pt x="24" y="1052"/>
                        <a:pt x="24" y="1052"/>
                      </a:cubicBezTo>
                      <a:cubicBezTo>
                        <a:pt x="63" y="1092"/>
                        <a:pt x="111" y="1114"/>
                        <a:pt x="161" y="1114"/>
                      </a:cubicBezTo>
                      <a:cubicBezTo>
                        <a:pt x="1540" y="1114"/>
                        <a:pt x="1540" y="1114"/>
                        <a:pt x="1540" y="1114"/>
                      </a:cubicBezTo>
                      <a:cubicBezTo>
                        <a:pt x="1590" y="1114"/>
                        <a:pt x="1639" y="1092"/>
                        <a:pt x="1677" y="1052"/>
                      </a:cubicBezTo>
                      <a:cubicBezTo>
                        <a:pt x="1681" y="1048"/>
                        <a:pt x="1681" y="1048"/>
                        <a:pt x="1681" y="1048"/>
                      </a:cubicBezTo>
                      <a:cubicBezTo>
                        <a:pt x="1682" y="1046"/>
                        <a:pt x="1682" y="1046"/>
                        <a:pt x="1682" y="1046"/>
                      </a:cubicBezTo>
                      <a:cubicBezTo>
                        <a:pt x="1683" y="1043"/>
                        <a:pt x="1684" y="1040"/>
                        <a:pt x="1684" y="1037"/>
                      </a:cubicBezTo>
                      <a:cubicBezTo>
                        <a:pt x="1684" y="1029"/>
                        <a:pt x="1680" y="1022"/>
                        <a:pt x="1673" y="1019"/>
                      </a:cubicBezTo>
                      <a:cubicBezTo>
                        <a:pt x="1673" y="1019"/>
                        <a:pt x="1673" y="1019"/>
                        <a:pt x="1673" y="1019"/>
                      </a:cubicBezTo>
                      <a:cubicBezTo>
                        <a:pt x="1564" y="1019"/>
                        <a:pt x="1564" y="1019"/>
                        <a:pt x="1564" y="1019"/>
                      </a:cubicBezTo>
                      <a:cubicBezTo>
                        <a:pt x="1564" y="16"/>
                        <a:pt x="1564" y="16"/>
                        <a:pt x="1564" y="16"/>
                      </a:cubicBezTo>
                      <a:cubicBezTo>
                        <a:pt x="141" y="16"/>
                        <a:pt x="141" y="16"/>
                        <a:pt x="141" y="16"/>
                      </a:cubicBezTo>
                      <a:cubicBezTo>
                        <a:pt x="137" y="1019"/>
                        <a:pt x="137" y="1019"/>
                        <a:pt x="137" y="1019"/>
                      </a:cubicBezTo>
                      <a:cubicBezTo>
                        <a:pt x="32" y="1019"/>
                        <a:pt x="32" y="1019"/>
                        <a:pt x="32" y="1019"/>
                      </a:cubicBezTo>
                      <a:cubicBezTo>
                        <a:pt x="31" y="1019"/>
                        <a:pt x="29" y="1020"/>
                        <a:pt x="27" y="1020"/>
                      </a:cubicBezTo>
                      <a:cubicBezTo>
                        <a:pt x="21" y="1022"/>
                        <a:pt x="16" y="1029"/>
                        <a:pt x="16" y="1037"/>
                      </a:cubicBezTo>
                      <a:cubicBezTo>
                        <a:pt x="16" y="1039"/>
                        <a:pt x="17" y="1043"/>
                        <a:pt x="20" y="1048"/>
                      </a:cubicBezTo>
                      <a:close/>
                      <a:moveTo>
                        <a:pt x="1689" y="1051"/>
                      </a:moveTo>
                      <a:cubicBezTo>
                        <a:pt x="1689" y="1051"/>
                        <a:pt x="1689" y="1051"/>
                        <a:pt x="1689" y="10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3" name="Freeform 6"/>
                <p:cNvSpPr>
                  <a:spLocks noEditPoints="1"/>
                </p:cNvSpPr>
                <p:nvPr/>
              </p:nvSpPr>
              <p:spPr bwMode="auto">
                <a:xfrm>
                  <a:off x="3021" y="1500"/>
                  <a:ext cx="1430" cy="971"/>
                </a:xfrm>
                <a:custGeom>
                  <a:avLst/>
                  <a:gdLst>
                    <a:gd name="T0" fmla="*/ 1297 w 1305"/>
                    <a:gd name="T1" fmla="*/ 885 h 885"/>
                    <a:gd name="T2" fmla="*/ 8 w 1305"/>
                    <a:gd name="T3" fmla="*/ 885 h 885"/>
                    <a:gd name="T4" fmla="*/ 2 w 1305"/>
                    <a:gd name="T5" fmla="*/ 882 h 885"/>
                    <a:gd name="T6" fmla="*/ 0 w 1305"/>
                    <a:gd name="T7" fmla="*/ 877 h 885"/>
                    <a:gd name="T8" fmla="*/ 4 w 1305"/>
                    <a:gd name="T9" fmla="*/ 8 h 885"/>
                    <a:gd name="T10" fmla="*/ 12 w 1305"/>
                    <a:gd name="T11" fmla="*/ 0 h 885"/>
                    <a:gd name="T12" fmla="*/ 1297 w 1305"/>
                    <a:gd name="T13" fmla="*/ 0 h 885"/>
                    <a:gd name="T14" fmla="*/ 1305 w 1305"/>
                    <a:gd name="T15" fmla="*/ 8 h 885"/>
                    <a:gd name="T16" fmla="*/ 1305 w 1305"/>
                    <a:gd name="T17" fmla="*/ 877 h 885"/>
                    <a:gd name="T18" fmla="*/ 1297 w 1305"/>
                    <a:gd name="T19" fmla="*/ 885 h 885"/>
                    <a:gd name="T20" fmla="*/ 16 w 1305"/>
                    <a:gd name="T21" fmla="*/ 869 h 885"/>
                    <a:gd name="T22" fmla="*/ 1289 w 1305"/>
                    <a:gd name="T23" fmla="*/ 869 h 885"/>
                    <a:gd name="T24" fmla="*/ 1289 w 1305"/>
                    <a:gd name="T25" fmla="*/ 16 h 885"/>
                    <a:gd name="T26" fmla="*/ 20 w 1305"/>
                    <a:gd name="T27" fmla="*/ 16 h 885"/>
                    <a:gd name="T28" fmla="*/ 16 w 1305"/>
                    <a:gd name="T29" fmla="*/ 869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5" h="885">
                      <a:moveTo>
                        <a:pt x="1297" y="885"/>
                      </a:moveTo>
                      <a:cubicBezTo>
                        <a:pt x="8" y="885"/>
                        <a:pt x="8" y="885"/>
                        <a:pt x="8" y="885"/>
                      </a:cubicBezTo>
                      <a:cubicBezTo>
                        <a:pt x="6" y="885"/>
                        <a:pt x="4" y="884"/>
                        <a:pt x="2" y="882"/>
                      </a:cubicBezTo>
                      <a:cubicBezTo>
                        <a:pt x="1" y="881"/>
                        <a:pt x="0" y="879"/>
                        <a:pt x="0" y="877"/>
                      </a:cubicBezTo>
                      <a:cubicBezTo>
                        <a:pt x="4" y="8"/>
                        <a:pt x="4" y="8"/>
                        <a:pt x="4" y="8"/>
                      </a:cubicBezTo>
                      <a:cubicBezTo>
                        <a:pt x="4" y="4"/>
                        <a:pt x="8" y="0"/>
                        <a:pt x="12" y="0"/>
                      </a:cubicBezTo>
                      <a:cubicBezTo>
                        <a:pt x="1297" y="0"/>
                        <a:pt x="1297" y="0"/>
                        <a:pt x="1297" y="0"/>
                      </a:cubicBezTo>
                      <a:cubicBezTo>
                        <a:pt x="1301" y="0"/>
                        <a:pt x="1305" y="4"/>
                        <a:pt x="1305" y="8"/>
                      </a:cubicBezTo>
                      <a:cubicBezTo>
                        <a:pt x="1305" y="877"/>
                        <a:pt x="1305" y="877"/>
                        <a:pt x="1305" y="877"/>
                      </a:cubicBezTo>
                      <a:cubicBezTo>
                        <a:pt x="1305" y="881"/>
                        <a:pt x="1301" y="885"/>
                        <a:pt x="1297" y="885"/>
                      </a:cubicBezTo>
                      <a:close/>
                      <a:moveTo>
                        <a:pt x="16" y="869"/>
                      </a:moveTo>
                      <a:cubicBezTo>
                        <a:pt x="1289" y="869"/>
                        <a:pt x="1289" y="869"/>
                        <a:pt x="1289" y="869"/>
                      </a:cubicBezTo>
                      <a:cubicBezTo>
                        <a:pt x="1289" y="16"/>
                        <a:pt x="1289" y="16"/>
                        <a:pt x="1289" y="16"/>
                      </a:cubicBezTo>
                      <a:cubicBezTo>
                        <a:pt x="20" y="16"/>
                        <a:pt x="20" y="16"/>
                        <a:pt x="20" y="16"/>
                      </a:cubicBezTo>
                      <a:lnTo>
                        <a:pt x="16" y="8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4" name="Freeform 7"/>
                <p:cNvSpPr>
                  <a:spLocks/>
                </p:cNvSpPr>
                <p:nvPr/>
              </p:nvSpPr>
              <p:spPr bwMode="auto">
                <a:xfrm>
                  <a:off x="3567" y="2574"/>
                  <a:ext cx="337" cy="27"/>
                </a:xfrm>
                <a:custGeom>
                  <a:avLst/>
                  <a:gdLst>
                    <a:gd name="T0" fmla="*/ 296 w 308"/>
                    <a:gd name="T1" fmla="*/ 0 h 25"/>
                    <a:gd name="T2" fmla="*/ 13 w 308"/>
                    <a:gd name="T3" fmla="*/ 0 h 25"/>
                    <a:gd name="T4" fmla="*/ 0 w 308"/>
                    <a:gd name="T5" fmla="*/ 13 h 25"/>
                    <a:gd name="T6" fmla="*/ 13 w 308"/>
                    <a:gd name="T7" fmla="*/ 25 h 25"/>
                    <a:gd name="T8" fmla="*/ 296 w 308"/>
                    <a:gd name="T9" fmla="*/ 25 h 25"/>
                    <a:gd name="T10" fmla="*/ 308 w 308"/>
                    <a:gd name="T11" fmla="*/ 13 h 25"/>
                    <a:gd name="T12" fmla="*/ 296 w 30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08" h="25">
                      <a:moveTo>
                        <a:pt x="296" y="0"/>
                      </a:moveTo>
                      <a:cubicBezTo>
                        <a:pt x="13" y="0"/>
                        <a:pt x="13" y="0"/>
                        <a:pt x="13" y="0"/>
                      </a:cubicBezTo>
                      <a:cubicBezTo>
                        <a:pt x="6" y="0"/>
                        <a:pt x="0" y="6"/>
                        <a:pt x="0" y="13"/>
                      </a:cubicBezTo>
                      <a:cubicBezTo>
                        <a:pt x="0" y="19"/>
                        <a:pt x="6" y="25"/>
                        <a:pt x="13" y="25"/>
                      </a:cubicBezTo>
                      <a:cubicBezTo>
                        <a:pt x="296" y="25"/>
                        <a:pt x="296" y="25"/>
                        <a:pt x="296" y="25"/>
                      </a:cubicBezTo>
                      <a:cubicBezTo>
                        <a:pt x="303" y="25"/>
                        <a:pt x="308" y="19"/>
                        <a:pt x="308" y="13"/>
                      </a:cubicBezTo>
                      <a:cubicBezTo>
                        <a:pt x="308" y="6"/>
                        <a:pt x="303" y="0"/>
                        <a:pt x="29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5" name="Freeform 8"/>
                <p:cNvSpPr>
                  <a:spLocks/>
                </p:cNvSpPr>
                <p:nvPr/>
              </p:nvSpPr>
              <p:spPr bwMode="auto">
                <a:xfrm>
                  <a:off x="2937" y="2518"/>
                  <a:ext cx="1630" cy="17"/>
                </a:xfrm>
                <a:custGeom>
                  <a:avLst/>
                  <a:gdLst>
                    <a:gd name="T0" fmla="*/ 1480 w 1488"/>
                    <a:gd name="T1" fmla="*/ 16 h 16"/>
                    <a:gd name="T2" fmla="*/ 8 w 1488"/>
                    <a:gd name="T3" fmla="*/ 16 h 16"/>
                    <a:gd name="T4" fmla="*/ 0 w 1488"/>
                    <a:gd name="T5" fmla="*/ 8 h 16"/>
                    <a:gd name="T6" fmla="*/ 8 w 1488"/>
                    <a:gd name="T7" fmla="*/ 0 h 16"/>
                    <a:gd name="T8" fmla="*/ 1480 w 1488"/>
                    <a:gd name="T9" fmla="*/ 0 h 16"/>
                    <a:gd name="T10" fmla="*/ 1488 w 1488"/>
                    <a:gd name="T11" fmla="*/ 8 h 16"/>
                    <a:gd name="T12" fmla="*/ 1480 w 148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488" h="16">
                      <a:moveTo>
                        <a:pt x="1480" y="16"/>
                      </a:moveTo>
                      <a:cubicBezTo>
                        <a:pt x="8" y="16"/>
                        <a:pt x="8" y="16"/>
                        <a:pt x="8" y="16"/>
                      </a:cubicBezTo>
                      <a:cubicBezTo>
                        <a:pt x="4" y="16"/>
                        <a:pt x="0" y="13"/>
                        <a:pt x="0" y="8"/>
                      </a:cubicBezTo>
                      <a:cubicBezTo>
                        <a:pt x="0" y="4"/>
                        <a:pt x="4" y="0"/>
                        <a:pt x="8" y="0"/>
                      </a:cubicBezTo>
                      <a:cubicBezTo>
                        <a:pt x="1480" y="0"/>
                        <a:pt x="1480" y="0"/>
                        <a:pt x="1480" y="0"/>
                      </a:cubicBezTo>
                      <a:cubicBezTo>
                        <a:pt x="1484" y="0"/>
                        <a:pt x="1488" y="4"/>
                        <a:pt x="1488" y="8"/>
                      </a:cubicBezTo>
                      <a:cubicBezTo>
                        <a:pt x="1488" y="13"/>
                        <a:pt x="1484" y="16"/>
                        <a:pt x="148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sp>
            <p:nvSpPr>
              <p:cNvPr id="9" name="Freeform 8"/>
              <p:cNvSpPr>
                <a:spLocks noEditPoints="1"/>
              </p:cNvSpPr>
              <p:nvPr/>
            </p:nvSpPr>
            <p:spPr bwMode="auto">
              <a:xfrm>
                <a:off x="6151715" y="2539877"/>
                <a:ext cx="1111250" cy="715962"/>
              </a:xfrm>
              <a:custGeom>
                <a:avLst/>
                <a:gdLst>
                  <a:gd name="T0" fmla="*/ 509 w 638"/>
                  <a:gd name="T1" fmla="*/ 411 h 411"/>
                  <a:gd name="T2" fmla="*/ 125 w 638"/>
                  <a:gd name="T3" fmla="*/ 411 h 411"/>
                  <a:gd name="T4" fmla="*/ 0 w 638"/>
                  <a:gd name="T5" fmla="*/ 292 h 411"/>
                  <a:gd name="T6" fmla="*/ 98 w 638"/>
                  <a:gd name="T7" fmla="*/ 177 h 411"/>
                  <a:gd name="T8" fmla="*/ 98 w 638"/>
                  <a:gd name="T9" fmla="*/ 175 h 411"/>
                  <a:gd name="T10" fmla="*/ 177 w 638"/>
                  <a:gd name="T11" fmla="*/ 31 h 411"/>
                  <a:gd name="T12" fmla="*/ 279 w 638"/>
                  <a:gd name="T13" fmla="*/ 0 h 411"/>
                  <a:gd name="T14" fmla="*/ 423 w 638"/>
                  <a:gd name="T15" fmla="*/ 73 h 411"/>
                  <a:gd name="T16" fmla="*/ 468 w 638"/>
                  <a:gd name="T17" fmla="*/ 63 h 411"/>
                  <a:gd name="T18" fmla="*/ 528 w 638"/>
                  <a:gd name="T19" fmla="*/ 79 h 411"/>
                  <a:gd name="T20" fmla="*/ 529 w 638"/>
                  <a:gd name="T21" fmla="*/ 79 h 411"/>
                  <a:gd name="T22" fmla="*/ 576 w 638"/>
                  <a:gd name="T23" fmla="*/ 162 h 411"/>
                  <a:gd name="T24" fmla="*/ 638 w 638"/>
                  <a:gd name="T25" fmla="*/ 274 h 411"/>
                  <a:gd name="T26" fmla="*/ 509 w 638"/>
                  <a:gd name="T27" fmla="*/ 411 h 411"/>
                  <a:gd name="T28" fmla="*/ 279 w 638"/>
                  <a:gd name="T29" fmla="*/ 16 h 411"/>
                  <a:gd name="T30" fmla="*/ 185 w 638"/>
                  <a:gd name="T31" fmla="*/ 44 h 411"/>
                  <a:gd name="T32" fmla="*/ 114 w 638"/>
                  <a:gd name="T33" fmla="*/ 175 h 411"/>
                  <a:gd name="T34" fmla="*/ 114 w 638"/>
                  <a:gd name="T35" fmla="*/ 190 h 411"/>
                  <a:gd name="T36" fmla="*/ 107 w 638"/>
                  <a:gd name="T37" fmla="*/ 191 h 411"/>
                  <a:gd name="T38" fmla="*/ 16 w 638"/>
                  <a:gd name="T39" fmla="*/ 292 h 411"/>
                  <a:gd name="T40" fmla="*/ 125 w 638"/>
                  <a:gd name="T41" fmla="*/ 395 h 411"/>
                  <a:gd name="T42" fmla="*/ 509 w 638"/>
                  <a:gd name="T43" fmla="*/ 395 h 411"/>
                  <a:gd name="T44" fmla="*/ 622 w 638"/>
                  <a:gd name="T45" fmla="*/ 274 h 411"/>
                  <a:gd name="T46" fmla="*/ 564 w 638"/>
                  <a:gd name="T47" fmla="*/ 173 h 411"/>
                  <a:gd name="T48" fmla="*/ 560 w 638"/>
                  <a:gd name="T49" fmla="*/ 171 h 411"/>
                  <a:gd name="T50" fmla="*/ 560 w 638"/>
                  <a:gd name="T51" fmla="*/ 166 h 411"/>
                  <a:gd name="T52" fmla="*/ 520 w 638"/>
                  <a:gd name="T53" fmla="*/ 93 h 411"/>
                  <a:gd name="T54" fmla="*/ 468 w 638"/>
                  <a:gd name="T55" fmla="*/ 79 h 411"/>
                  <a:gd name="T56" fmla="*/ 425 w 638"/>
                  <a:gd name="T57" fmla="*/ 90 h 411"/>
                  <a:gd name="T58" fmla="*/ 418 w 638"/>
                  <a:gd name="T59" fmla="*/ 94 h 411"/>
                  <a:gd name="T60" fmla="*/ 414 w 638"/>
                  <a:gd name="T61" fmla="*/ 87 h 411"/>
                  <a:gd name="T62" fmla="*/ 279 w 638"/>
                  <a:gd name="T63" fmla="*/ 1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8" h="411">
                    <a:moveTo>
                      <a:pt x="509" y="411"/>
                    </a:moveTo>
                    <a:cubicBezTo>
                      <a:pt x="125" y="411"/>
                      <a:pt x="125" y="411"/>
                      <a:pt x="125" y="411"/>
                    </a:cubicBezTo>
                    <a:cubicBezTo>
                      <a:pt x="55" y="411"/>
                      <a:pt x="0" y="358"/>
                      <a:pt x="0" y="292"/>
                    </a:cubicBezTo>
                    <a:cubicBezTo>
                      <a:pt x="0" y="233"/>
                      <a:pt x="50" y="186"/>
                      <a:pt x="98" y="177"/>
                    </a:cubicBezTo>
                    <a:cubicBezTo>
                      <a:pt x="98" y="175"/>
                      <a:pt x="98" y="175"/>
                      <a:pt x="98" y="175"/>
                    </a:cubicBezTo>
                    <a:cubicBezTo>
                      <a:pt x="98" y="117"/>
                      <a:pt x="128" y="62"/>
                      <a:pt x="177" y="31"/>
                    </a:cubicBezTo>
                    <a:cubicBezTo>
                      <a:pt x="211" y="10"/>
                      <a:pt x="245" y="0"/>
                      <a:pt x="279" y="0"/>
                    </a:cubicBezTo>
                    <a:cubicBezTo>
                      <a:pt x="337" y="0"/>
                      <a:pt x="392" y="28"/>
                      <a:pt x="423" y="73"/>
                    </a:cubicBezTo>
                    <a:cubicBezTo>
                      <a:pt x="440" y="65"/>
                      <a:pt x="456" y="63"/>
                      <a:pt x="468" y="63"/>
                    </a:cubicBezTo>
                    <a:cubicBezTo>
                      <a:pt x="489" y="63"/>
                      <a:pt x="511" y="69"/>
                      <a:pt x="528" y="79"/>
                    </a:cubicBezTo>
                    <a:cubicBezTo>
                      <a:pt x="529" y="79"/>
                      <a:pt x="529" y="79"/>
                      <a:pt x="529" y="79"/>
                    </a:cubicBezTo>
                    <a:cubicBezTo>
                      <a:pt x="558" y="98"/>
                      <a:pt x="575" y="128"/>
                      <a:pt x="576" y="162"/>
                    </a:cubicBezTo>
                    <a:cubicBezTo>
                      <a:pt x="615" y="187"/>
                      <a:pt x="638" y="228"/>
                      <a:pt x="638" y="274"/>
                    </a:cubicBezTo>
                    <a:cubicBezTo>
                      <a:pt x="638" y="348"/>
                      <a:pt x="579" y="411"/>
                      <a:pt x="509" y="411"/>
                    </a:cubicBezTo>
                    <a:close/>
                    <a:moveTo>
                      <a:pt x="279" y="16"/>
                    </a:moveTo>
                    <a:cubicBezTo>
                      <a:pt x="248" y="16"/>
                      <a:pt x="217" y="26"/>
                      <a:pt x="185" y="44"/>
                    </a:cubicBezTo>
                    <a:cubicBezTo>
                      <a:pt x="142" y="73"/>
                      <a:pt x="114" y="123"/>
                      <a:pt x="114" y="175"/>
                    </a:cubicBezTo>
                    <a:cubicBezTo>
                      <a:pt x="114" y="190"/>
                      <a:pt x="114" y="190"/>
                      <a:pt x="114" y="190"/>
                    </a:cubicBezTo>
                    <a:cubicBezTo>
                      <a:pt x="107" y="191"/>
                      <a:pt x="107" y="191"/>
                      <a:pt x="107" y="191"/>
                    </a:cubicBezTo>
                    <a:cubicBezTo>
                      <a:pt x="64" y="197"/>
                      <a:pt x="16" y="239"/>
                      <a:pt x="16" y="292"/>
                    </a:cubicBezTo>
                    <a:cubicBezTo>
                      <a:pt x="16" y="349"/>
                      <a:pt x="64" y="395"/>
                      <a:pt x="125" y="395"/>
                    </a:cubicBezTo>
                    <a:cubicBezTo>
                      <a:pt x="509" y="395"/>
                      <a:pt x="509" y="395"/>
                      <a:pt x="509" y="395"/>
                    </a:cubicBezTo>
                    <a:cubicBezTo>
                      <a:pt x="570" y="395"/>
                      <a:pt x="622" y="340"/>
                      <a:pt x="622" y="274"/>
                    </a:cubicBezTo>
                    <a:cubicBezTo>
                      <a:pt x="622" y="232"/>
                      <a:pt x="601" y="195"/>
                      <a:pt x="564" y="173"/>
                    </a:cubicBezTo>
                    <a:cubicBezTo>
                      <a:pt x="560" y="171"/>
                      <a:pt x="560" y="171"/>
                      <a:pt x="560" y="171"/>
                    </a:cubicBezTo>
                    <a:cubicBezTo>
                      <a:pt x="560" y="166"/>
                      <a:pt x="560" y="166"/>
                      <a:pt x="560" y="166"/>
                    </a:cubicBezTo>
                    <a:cubicBezTo>
                      <a:pt x="560" y="136"/>
                      <a:pt x="546" y="110"/>
                      <a:pt x="520" y="93"/>
                    </a:cubicBezTo>
                    <a:cubicBezTo>
                      <a:pt x="506" y="84"/>
                      <a:pt x="486" y="79"/>
                      <a:pt x="468" y="79"/>
                    </a:cubicBezTo>
                    <a:cubicBezTo>
                      <a:pt x="452" y="79"/>
                      <a:pt x="437" y="83"/>
                      <a:pt x="425" y="90"/>
                    </a:cubicBezTo>
                    <a:cubicBezTo>
                      <a:pt x="418" y="94"/>
                      <a:pt x="418" y="94"/>
                      <a:pt x="418" y="94"/>
                    </a:cubicBezTo>
                    <a:cubicBezTo>
                      <a:pt x="414" y="87"/>
                      <a:pt x="414" y="87"/>
                      <a:pt x="414" y="87"/>
                    </a:cubicBezTo>
                    <a:cubicBezTo>
                      <a:pt x="386" y="44"/>
                      <a:pt x="334" y="16"/>
                      <a:pt x="279" y="16"/>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nvGrpSpPr>
              <p:cNvPr id="10" name="Group 12"/>
              <p:cNvGrpSpPr>
                <a:grpSpLocks noChangeAspect="1"/>
              </p:cNvGrpSpPr>
              <p:nvPr/>
            </p:nvGrpSpPr>
            <p:grpSpPr bwMode="auto">
              <a:xfrm>
                <a:off x="8158314" y="1995364"/>
                <a:ext cx="808038" cy="1517649"/>
                <a:chOff x="4666" y="1418"/>
                <a:chExt cx="509" cy="956"/>
              </a:xfrm>
            </p:grpSpPr>
            <p:sp>
              <p:nvSpPr>
                <p:cNvPr id="17" name="AutoShape 11"/>
                <p:cNvSpPr>
                  <a:spLocks noChangeAspect="1" noChangeArrowheads="1" noTextEdit="1"/>
                </p:cNvSpPr>
                <p:nvPr/>
              </p:nvSpPr>
              <p:spPr bwMode="auto">
                <a:xfrm>
                  <a:off x="4666" y="1419"/>
                  <a:ext cx="509" cy="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18" name="Rectangle 13"/>
                <p:cNvSpPr>
                  <a:spLocks noChangeArrowheads="1"/>
                </p:cNvSpPr>
                <p:nvPr/>
              </p:nvSpPr>
              <p:spPr bwMode="auto">
                <a:xfrm>
                  <a:off x="4675" y="2160"/>
                  <a:ext cx="490"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19" name="Rectangle 14"/>
                <p:cNvSpPr>
                  <a:spLocks noChangeArrowheads="1"/>
                </p:cNvSpPr>
                <p:nvPr/>
              </p:nvSpPr>
              <p:spPr bwMode="auto">
                <a:xfrm>
                  <a:off x="4675" y="1512"/>
                  <a:ext cx="491"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0" name="Oval 15"/>
                <p:cNvSpPr>
                  <a:spLocks noChangeArrowheads="1"/>
                </p:cNvSpPr>
                <p:nvPr/>
              </p:nvSpPr>
              <p:spPr bwMode="auto">
                <a:xfrm>
                  <a:off x="4886" y="2225"/>
                  <a:ext cx="87" cy="8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1" name="Freeform 16"/>
                <p:cNvSpPr>
                  <a:spLocks noEditPoints="1"/>
                </p:cNvSpPr>
                <p:nvPr/>
              </p:nvSpPr>
              <p:spPr bwMode="auto">
                <a:xfrm>
                  <a:off x="4666" y="1418"/>
                  <a:ext cx="509" cy="956"/>
                </a:xfrm>
                <a:custGeom>
                  <a:avLst/>
                  <a:gdLst>
                    <a:gd name="T0" fmla="*/ 435 w 462"/>
                    <a:gd name="T1" fmla="*/ 871 h 871"/>
                    <a:gd name="T2" fmla="*/ 27 w 462"/>
                    <a:gd name="T3" fmla="*/ 871 h 871"/>
                    <a:gd name="T4" fmla="*/ 0 w 462"/>
                    <a:gd name="T5" fmla="*/ 844 h 871"/>
                    <a:gd name="T6" fmla="*/ 0 w 462"/>
                    <a:gd name="T7" fmla="*/ 27 h 871"/>
                    <a:gd name="T8" fmla="*/ 27 w 462"/>
                    <a:gd name="T9" fmla="*/ 0 h 871"/>
                    <a:gd name="T10" fmla="*/ 435 w 462"/>
                    <a:gd name="T11" fmla="*/ 0 h 871"/>
                    <a:gd name="T12" fmla="*/ 462 w 462"/>
                    <a:gd name="T13" fmla="*/ 27 h 871"/>
                    <a:gd name="T14" fmla="*/ 462 w 462"/>
                    <a:gd name="T15" fmla="*/ 844 h 871"/>
                    <a:gd name="T16" fmla="*/ 435 w 462"/>
                    <a:gd name="T17" fmla="*/ 871 h 871"/>
                    <a:gd name="T18" fmla="*/ 27 w 462"/>
                    <a:gd name="T19" fmla="*/ 16 h 871"/>
                    <a:gd name="T20" fmla="*/ 16 w 462"/>
                    <a:gd name="T21" fmla="*/ 27 h 871"/>
                    <a:gd name="T22" fmla="*/ 16 w 462"/>
                    <a:gd name="T23" fmla="*/ 844 h 871"/>
                    <a:gd name="T24" fmla="*/ 27 w 462"/>
                    <a:gd name="T25" fmla="*/ 855 h 871"/>
                    <a:gd name="T26" fmla="*/ 435 w 462"/>
                    <a:gd name="T27" fmla="*/ 855 h 871"/>
                    <a:gd name="T28" fmla="*/ 446 w 462"/>
                    <a:gd name="T29" fmla="*/ 844 h 871"/>
                    <a:gd name="T30" fmla="*/ 446 w 462"/>
                    <a:gd name="T31" fmla="*/ 27 h 871"/>
                    <a:gd name="T32" fmla="*/ 435 w 462"/>
                    <a:gd name="T33" fmla="*/ 16 h 871"/>
                    <a:gd name="T34" fmla="*/ 27 w 462"/>
                    <a:gd name="T35" fmla="*/ 16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2" h="871">
                      <a:moveTo>
                        <a:pt x="435" y="871"/>
                      </a:moveTo>
                      <a:cubicBezTo>
                        <a:pt x="27" y="871"/>
                        <a:pt x="27" y="871"/>
                        <a:pt x="27" y="871"/>
                      </a:cubicBezTo>
                      <a:cubicBezTo>
                        <a:pt x="12" y="871"/>
                        <a:pt x="0" y="859"/>
                        <a:pt x="0" y="844"/>
                      </a:cubicBezTo>
                      <a:cubicBezTo>
                        <a:pt x="0" y="27"/>
                        <a:pt x="0" y="27"/>
                        <a:pt x="0" y="27"/>
                      </a:cubicBezTo>
                      <a:cubicBezTo>
                        <a:pt x="0" y="12"/>
                        <a:pt x="12" y="0"/>
                        <a:pt x="27" y="0"/>
                      </a:cubicBezTo>
                      <a:cubicBezTo>
                        <a:pt x="435" y="0"/>
                        <a:pt x="435" y="0"/>
                        <a:pt x="435" y="0"/>
                      </a:cubicBezTo>
                      <a:cubicBezTo>
                        <a:pt x="450" y="0"/>
                        <a:pt x="462" y="12"/>
                        <a:pt x="462" y="27"/>
                      </a:cubicBezTo>
                      <a:cubicBezTo>
                        <a:pt x="462" y="844"/>
                        <a:pt x="462" y="844"/>
                        <a:pt x="462" y="844"/>
                      </a:cubicBezTo>
                      <a:cubicBezTo>
                        <a:pt x="462" y="859"/>
                        <a:pt x="450" y="871"/>
                        <a:pt x="435" y="871"/>
                      </a:cubicBezTo>
                      <a:close/>
                      <a:moveTo>
                        <a:pt x="27" y="16"/>
                      </a:moveTo>
                      <a:cubicBezTo>
                        <a:pt x="21" y="16"/>
                        <a:pt x="16" y="21"/>
                        <a:pt x="16" y="27"/>
                      </a:cubicBezTo>
                      <a:cubicBezTo>
                        <a:pt x="16" y="844"/>
                        <a:pt x="16" y="844"/>
                        <a:pt x="16" y="844"/>
                      </a:cubicBezTo>
                      <a:cubicBezTo>
                        <a:pt x="16" y="850"/>
                        <a:pt x="21" y="855"/>
                        <a:pt x="27" y="855"/>
                      </a:cubicBezTo>
                      <a:cubicBezTo>
                        <a:pt x="435" y="855"/>
                        <a:pt x="435" y="855"/>
                        <a:pt x="435" y="855"/>
                      </a:cubicBezTo>
                      <a:cubicBezTo>
                        <a:pt x="441" y="855"/>
                        <a:pt x="446" y="850"/>
                        <a:pt x="446" y="844"/>
                      </a:cubicBezTo>
                      <a:cubicBezTo>
                        <a:pt x="446" y="27"/>
                        <a:pt x="446" y="27"/>
                        <a:pt x="446" y="27"/>
                      </a:cubicBezTo>
                      <a:cubicBezTo>
                        <a:pt x="446" y="21"/>
                        <a:pt x="441" y="16"/>
                        <a:pt x="435" y="16"/>
                      </a:cubicBezTo>
                      <a:lnTo>
                        <a:pt x="27"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sp>
            <p:nvSpPr>
              <p:cNvPr id="11" name="Freeform 17"/>
              <p:cNvSpPr>
                <a:spLocks noEditPoints="1"/>
              </p:cNvSpPr>
              <p:nvPr/>
            </p:nvSpPr>
            <p:spPr bwMode="auto">
              <a:xfrm>
                <a:off x="8307539" y="2524002"/>
                <a:ext cx="509588" cy="333375"/>
              </a:xfrm>
              <a:custGeom>
                <a:avLst/>
                <a:gdLst>
                  <a:gd name="T0" fmla="*/ 229 w 292"/>
                  <a:gd name="T1" fmla="*/ 192 h 192"/>
                  <a:gd name="T2" fmla="*/ 61 w 292"/>
                  <a:gd name="T3" fmla="*/ 192 h 192"/>
                  <a:gd name="T4" fmla="*/ 0 w 292"/>
                  <a:gd name="T5" fmla="*/ 134 h 192"/>
                  <a:gd name="T6" fmla="*/ 43 w 292"/>
                  <a:gd name="T7" fmla="*/ 78 h 192"/>
                  <a:gd name="T8" fmla="*/ 80 w 292"/>
                  <a:gd name="T9" fmla="*/ 14 h 192"/>
                  <a:gd name="T10" fmla="*/ 129 w 292"/>
                  <a:gd name="T11" fmla="*/ 0 h 192"/>
                  <a:gd name="T12" fmla="*/ 194 w 292"/>
                  <a:gd name="T13" fmla="*/ 30 h 192"/>
                  <a:gd name="T14" fmla="*/ 211 w 292"/>
                  <a:gd name="T15" fmla="*/ 28 h 192"/>
                  <a:gd name="T16" fmla="*/ 241 w 292"/>
                  <a:gd name="T17" fmla="*/ 35 h 192"/>
                  <a:gd name="T18" fmla="*/ 241 w 292"/>
                  <a:gd name="T19" fmla="*/ 36 h 192"/>
                  <a:gd name="T20" fmla="*/ 265 w 292"/>
                  <a:gd name="T21" fmla="*/ 73 h 192"/>
                  <a:gd name="T22" fmla="*/ 292 w 292"/>
                  <a:gd name="T23" fmla="*/ 126 h 192"/>
                  <a:gd name="T24" fmla="*/ 229 w 292"/>
                  <a:gd name="T25" fmla="*/ 192 h 192"/>
                  <a:gd name="T26" fmla="*/ 129 w 292"/>
                  <a:gd name="T27" fmla="*/ 20 h 192"/>
                  <a:gd name="T28" fmla="*/ 91 w 292"/>
                  <a:gd name="T29" fmla="*/ 31 h 192"/>
                  <a:gd name="T30" fmla="*/ 63 w 292"/>
                  <a:gd name="T31" fmla="*/ 83 h 192"/>
                  <a:gd name="T32" fmla="*/ 63 w 292"/>
                  <a:gd name="T33" fmla="*/ 95 h 192"/>
                  <a:gd name="T34" fmla="*/ 54 w 292"/>
                  <a:gd name="T35" fmla="*/ 96 h 192"/>
                  <a:gd name="T36" fmla="*/ 20 w 292"/>
                  <a:gd name="T37" fmla="*/ 134 h 192"/>
                  <a:gd name="T38" fmla="*/ 61 w 292"/>
                  <a:gd name="T39" fmla="*/ 172 h 192"/>
                  <a:gd name="T40" fmla="*/ 229 w 292"/>
                  <a:gd name="T41" fmla="*/ 172 h 192"/>
                  <a:gd name="T42" fmla="*/ 272 w 292"/>
                  <a:gd name="T43" fmla="*/ 126 h 192"/>
                  <a:gd name="T44" fmla="*/ 250 w 292"/>
                  <a:gd name="T45" fmla="*/ 88 h 192"/>
                  <a:gd name="T46" fmla="*/ 245 w 292"/>
                  <a:gd name="T47" fmla="*/ 85 h 192"/>
                  <a:gd name="T48" fmla="*/ 245 w 292"/>
                  <a:gd name="T49" fmla="*/ 79 h 192"/>
                  <a:gd name="T50" fmla="*/ 230 w 292"/>
                  <a:gd name="T51" fmla="*/ 52 h 192"/>
                  <a:gd name="T52" fmla="*/ 211 w 292"/>
                  <a:gd name="T53" fmla="*/ 48 h 192"/>
                  <a:gd name="T54" fmla="*/ 196 w 292"/>
                  <a:gd name="T55" fmla="*/ 51 h 192"/>
                  <a:gd name="T56" fmla="*/ 187 w 292"/>
                  <a:gd name="T57" fmla="*/ 56 h 192"/>
                  <a:gd name="T58" fmla="*/ 182 w 292"/>
                  <a:gd name="T59" fmla="*/ 48 h 192"/>
                  <a:gd name="T60" fmla="*/ 129 w 292"/>
                  <a:gd name="T61" fmla="*/ 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192">
                    <a:moveTo>
                      <a:pt x="229" y="192"/>
                    </a:moveTo>
                    <a:cubicBezTo>
                      <a:pt x="61" y="192"/>
                      <a:pt x="61" y="192"/>
                      <a:pt x="61" y="192"/>
                    </a:cubicBezTo>
                    <a:cubicBezTo>
                      <a:pt x="27" y="192"/>
                      <a:pt x="0" y="167"/>
                      <a:pt x="0" y="134"/>
                    </a:cubicBezTo>
                    <a:cubicBezTo>
                      <a:pt x="0" y="107"/>
                      <a:pt x="21" y="85"/>
                      <a:pt x="43" y="78"/>
                    </a:cubicBezTo>
                    <a:cubicBezTo>
                      <a:pt x="45" y="53"/>
                      <a:pt x="59" y="28"/>
                      <a:pt x="80" y="14"/>
                    </a:cubicBezTo>
                    <a:cubicBezTo>
                      <a:pt x="97" y="5"/>
                      <a:pt x="113" y="0"/>
                      <a:pt x="129" y="0"/>
                    </a:cubicBezTo>
                    <a:cubicBezTo>
                      <a:pt x="154" y="0"/>
                      <a:pt x="178" y="11"/>
                      <a:pt x="194" y="30"/>
                    </a:cubicBezTo>
                    <a:cubicBezTo>
                      <a:pt x="200" y="28"/>
                      <a:pt x="207" y="28"/>
                      <a:pt x="211" y="28"/>
                    </a:cubicBezTo>
                    <a:cubicBezTo>
                      <a:pt x="222" y="28"/>
                      <a:pt x="232" y="30"/>
                      <a:pt x="241" y="35"/>
                    </a:cubicBezTo>
                    <a:cubicBezTo>
                      <a:pt x="241" y="36"/>
                      <a:pt x="241" y="36"/>
                      <a:pt x="241" y="36"/>
                    </a:cubicBezTo>
                    <a:cubicBezTo>
                      <a:pt x="255" y="44"/>
                      <a:pt x="263" y="58"/>
                      <a:pt x="265" y="73"/>
                    </a:cubicBezTo>
                    <a:cubicBezTo>
                      <a:pt x="282" y="86"/>
                      <a:pt x="292" y="105"/>
                      <a:pt x="292" y="126"/>
                    </a:cubicBezTo>
                    <a:cubicBezTo>
                      <a:pt x="292" y="162"/>
                      <a:pt x="263" y="192"/>
                      <a:pt x="229" y="192"/>
                    </a:cubicBezTo>
                    <a:close/>
                    <a:moveTo>
                      <a:pt x="129" y="20"/>
                    </a:moveTo>
                    <a:cubicBezTo>
                      <a:pt x="116" y="20"/>
                      <a:pt x="104" y="24"/>
                      <a:pt x="91" y="31"/>
                    </a:cubicBezTo>
                    <a:cubicBezTo>
                      <a:pt x="74" y="42"/>
                      <a:pt x="63" y="62"/>
                      <a:pt x="63" y="83"/>
                    </a:cubicBezTo>
                    <a:cubicBezTo>
                      <a:pt x="63" y="95"/>
                      <a:pt x="63" y="95"/>
                      <a:pt x="63" y="95"/>
                    </a:cubicBezTo>
                    <a:cubicBezTo>
                      <a:pt x="54" y="96"/>
                      <a:pt x="54" y="96"/>
                      <a:pt x="54" y="96"/>
                    </a:cubicBezTo>
                    <a:cubicBezTo>
                      <a:pt x="38" y="98"/>
                      <a:pt x="20" y="114"/>
                      <a:pt x="20" y="134"/>
                    </a:cubicBezTo>
                    <a:cubicBezTo>
                      <a:pt x="20" y="155"/>
                      <a:pt x="38" y="172"/>
                      <a:pt x="61" y="172"/>
                    </a:cubicBezTo>
                    <a:cubicBezTo>
                      <a:pt x="229" y="172"/>
                      <a:pt x="229" y="172"/>
                      <a:pt x="229" y="172"/>
                    </a:cubicBezTo>
                    <a:cubicBezTo>
                      <a:pt x="252" y="172"/>
                      <a:pt x="272" y="151"/>
                      <a:pt x="272" y="126"/>
                    </a:cubicBezTo>
                    <a:cubicBezTo>
                      <a:pt x="272" y="110"/>
                      <a:pt x="264" y="96"/>
                      <a:pt x="250" y="88"/>
                    </a:cubicBezTo>
                    <a:cubicBezTo>
                      <a:pt x="245" y="85"/>
                      <a:pt x="245" y="85"/>
                      <a:pt x="245" y="85"/>
                    </a:cubicBezTo>
                    <a:cubicBezTo>
                      <a:pt x="245" y="79"/>
                      <a:pt x="245" y="79"/>
                      <a:pt x="245" y="79"/>
                    </a:cubicBezTo>
                    <a:cubicBezTo>
                      <a:pt x="245" y="68"/>
                      <a:pt x="240" y="59"/>
                      <a:pt x="230" y="52"/>
                    </a:cubicBezTo>
                    <a:cubicBezTo>
                      <a:pt x="225" y="49"/>
                      <a:pt x="218" y="48"/>
                      <a:pt x="211" y="48"/>
                    </a:cubicBezTo>
                    <a:cubicBezTo>
                      <a:pt x="205" y="48"/>
                      <a:pt x="200" y="49"/>
                      <a:pt x="196" y="51"/>
                    </a:cubicBezTo>
                    <a:cubicBezTo>
                      <a:pt x="187" y="56"/>
                      <a:pt x="187" y="56"/>
                      <a:pt x="187" y="56"/>
                    </a:cubicBezTo>
                    <a:cubicBezTo>
                      <a:pt x="182" y="48"/>
                      <a:pt x="182" y="48"/>
                      <a:pt x="182" y="48"/>
                    </a:cubicBezTo>
                    <a:cubicBezTo>
                      <a:pt x="171" y="31"/>
                      <a:pt x="151" y="20"/>
                      <a:pt x="129" y="20"/>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nvGrpSpPr>
              <p:cNvPr id="12" name="Group 20"/>
              <p:cNvGrpSpPr>
                <a:grpSpLocks noChangeAspect="1"/>
              </p:cNvGrpSpPr>
              <p:nvPr/>
            </p:nvGrpSpPr>
            <p:grpSpPr bwMode="auto">
              <a:xfrm>
                <a:off x="3097365" y="1995365"/>
                <a:ext cx="2105025" cy="1449388"/>
                <a:chOff x="1478" y="1418"/>
                <a:chExt cx="1326" cy="913"/>
              </a:xfrm>
            </p:grpSpPr>
            <p:sp>
              <p:nvSpPr>
                <p:cNvPr id="14" name="Freeform 21"/>
                <p:cNvSpPr>
                  <a:spLocks noEditPoints="1"/>
                </p:cNvSpPr>
                <p:nvPr/>
              </p:nvSpPr>
              <p:spPr bwMode="auto">
                <a:xfrm>
                  <a:off x="1478" y="1418"/>
                  <a:ext cx="1326" cy="913"/>
                </a:xfrm>
                <a:custGeom>
                  <a:avLst/>
                  <a:gdLst>
                    <a:gd name="T0" fmla="*/ 1147 w 1209"/>
                    <a:gd name="T1" fmla="*/ 832 h 832"/>
                    <a:gd name="T2" fmla="*/ 58 w 1209"/>
                    <a:gd name="T3" fmla="*/ 832 h 832"/>
                    <a:gd name="T4" fmla="*/ 0 w 1209"/>
                    <a:gd name="T5" fmla="*/ 775 h 832"/>
                    <a:gd name="T6" fmla="*/ 0 w 1209"/>
                    <a:gd name="T7" fmla="*/ 58 h 832"/>
                    <a:gd name="T8" fmla="*/ 58 w 1209"/>
                    <a:gd name="T9" fmla="*/ 0 h 832"/>
                    <a:gd name="T10" fmla="*/ 1151 w 1209"/>
                    <a:gd name="T11" fmla="*/ 0 h 832"/>
                    <a:gd name="T12" fmla="*/ 1209 w 1209"/>
                    <a:gd name="T13" fmla="*/ 58 h 832"/>
                    <a:gd name="T14" fmla="*/ 1205 w 1209"/>
                    <a:gd name="T15" fmla="*/ 775 h 832"/>
                    <a:gd name="T16" fmla="*/ 1147 w 1209"/>
                    <a:gd name="T17" fmla="*/ 832 h 832"/>
                    <a:gd name="T18" fmla="*/ 58 w 1209"/>
                    <a:gd name="T19" fmla="*/ 16 h 832"/>
                    <a:gd name="T20" fmla="*/ 16 w 1209"/>
                    <a:gd name="T21" fmla="*/ 58 h 832"/>
                    <a:gd name="T22" fmla="*/ 16 w 1209"/>
                    <a:gd name="T23" fmla="*/ 775 h 832"/>
                    <a:gd name="T24" fmla="*/ 58 w 1209"/>
                    <a:gd name="T25" fmla="*/ 816 h 832"/>
                    <a:gd name="T26" fmla="*/ 1147 w 1209"/>
                    <a:gd name="T27" fmla="*/ 816 h 832"/>
                    <a:gd name="T28" fmla="*/ 1189 w 1209"/>
                    <a:gd name="T29" fmla="*/ 775 h 832"/>
                    <a:gd name="T30" fmla="*/ 1189 w 1209"/>
                    <a:gd name="T31" fmla="*/ 775 h 832"/>
                    <a:gd name="T32" fmla="*/ 1193 w 1209"/>
                    <a:gd name="T33" fmla="*/ 58 h 832"/>
                    <a:gd name="T34" fmla="*/ 1151 w 1209"/>
                    <a:gd name="T35" fmla="*/ 16 h 832"/>
                    <a:gd name="T36" fmla="*/ 58 w 1209"/>
                    <a:gd name="T37" fmla="*/ 16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9" h="832">
                      <a:moveTo>
                        <a:pt x="1147" y="832"/>
                      </a:moveTo>
                      <a:cubicBezTo>
                        <a:pt x="58" y="832"/>
                        <a:pt x="58" y="832"/>
                        <a:pt x="58" y="832"/>
                      </a:cubicBezTo>
                      <a:cubicBezTo>
                        <a:pt x="26" y="832"/>
                        <a:pt x="0" y="806"/>
                        <a:pt x="0" y="775"/>
                      </a:cubicBezTo>
                      <a:cubicBezTo>
                        <a:pt x="0" y="58"/>
                        <a:pt x="0" y="58"/>
                        <a:pt x="0" y="58"/>
                      </a:cubicBezTo>
                      <a:cubicBezTo>
                        <a:pt x="0" y="26"/>
                        <a:pt x="26" y="0"/>
                        <a:pt x="58" y="0"/>
                      </a:cubicBezTo>
                      <a:cubicBezTo>
                        <a:pt x="1151" y="0"/>
                        <a:pt x="1151" y="0"/>
                        <a:pt x="1151" y="0"/>
                      </a:cubicBezTo>
                      <a:cubicBezTo>
                        <a:pt x="1183" y="0"/>
                        <a:pt x="1209" y="26"/>
                        <a:pt x="1209" y="58"/>
                      </a:cubicBezTo>
                      <a:cubicBezTo>
                        <a:pt x="1205" y="775"/>
                        <a:pt x="1205" y="775"/>
                        <a:pt x="1205" y="775"/>
                      </a:cubicBezTo>
                      <a:cubicBezTo>
                        <a:pt x="1205" y="806"/>
                        <a:pt x="1179" y="832"/>
                        <a:pt x="1147" y="832"/>
                      </a:cubicBezTo>
                      <a:close/>
                      <a:moveTo>
                        <a:pt x="58" y="16"/>
                      </a:moveTo>
                      <a:cubicBezTo>
                        <a:pt x="35" y="16"/>
                        <a:pt x="16" y="35"/>
                        <a:pt x="16" y="58"/>
                      </a:cubicBezTo>
                      <a:cubicBezTo>
                        <a:pt x="16" y="775"/>
                        <a:pt x="16" y="775"/>
                        <a:pt x="16" y="775"/>
                      </a:cubicBezTo>
                      <a:cubicBezTo>
                        <a:pt x="16" y="798"/>
                        <a:pt x="35" y="816"/>
                        <a:pt x="58" y="816"/>
                      </a:cubicBezTo>
                      <a:cubicBezTo>
                        <a:pt x="1147" y="816"/>
                        <a:pt x="1147" y="816"/>
                        <a:pt x="1147" y="816"/>
                      </a:cubicBezTo>
                      <a:cubicBezTo>
                        <a:pt x="1170" y="816"/>
                        <a:pt x="1189" y="798"/>
                        <a:pt x="1189" y="775"/>
                      </a:cubicBezTo>
                      <a:cubicBezTo>
                        <a:pt x="1189" y="775"/>
                        <a:pt x="1189" y="775"/>
                        <a:pt x="1189" y="775"/>
                      </a:cubicBezTo>
                      <a:cubicBezTo>
                        <a:pt x="1193" y="58"/>
                        <a:pt x="1193" y="58"/>
                        <a:pt x="1193" y="58"/>
                      </a:cubicBezTo>
                      <a:cubicBezTo>
                        <a:pt x="1193" y="35"/>
                        <a:pt x="1174" y="16"/>
                        <a:pt x="1151" y="16"/>
                      </a:cubicBezTo>
                      <a:lnTo>
                        <a:pt x="58"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15" name="Freeform 22"/>
                <p:cNvSpPr>
                  <a:spLocks noEditPoints="1"/>
                </p:cNvSpPr>
                <p:nvPr/>
              </p:nvSpPr>
              <p:spPr bwMode="auto">
                <a:xfrm>
                  <a:off x="1613" y="1491"/>
                  <a:ext cx="1117" cy="766"/>
                </a:xfrm>
                <a:custGeom>
                  <a:avLst/>
                  <a:gdLst>
                    <a:gd name="T0" fmla="*/ 1113 w 1117"/>
                    <a:gd name="T1" fmla="*/ 766 h 766"/>
                    <a:gd name="T2" fmla="*/ 0 w 1117"/>
                    <a:gd name="T3" fmla="*/ 766 h 766"/>
                    <a:gd name="T4" fmla="*/ 0 w 1117"/>
                    <a:gd name="T5" fmla="*/ 0 h 766"/>
                    <a:gd name="T6" fmla="*/ 1117 w 1117"/>
                    <a:gd name="T7" fmla="*/ 0 h 766"/>
                    <a:gd name="T8" fmla="*/ 1113 w 1117"/>
                    <a:gd name="T9" fmla="*/ 766 h 766"/>
                    <a:gd name="T10" fmla="*/ 17 w 1117"/>
                    <a:gd name="T11" fmla="*/ 749 h 766"/>
                    <a:gd name="T12" fmla="*/ 1096 w 1117"/>
                    <a:gd name="T13" fmla="*/ 749 h 766"/>
                    <a:gd name="T14" fmla="*/ 1100 w 1117"/>
                    <a:gd name="T15" fmla="*/ 18 h 766"/>
                    <a:gd name="T16" fmla="*/ 17 w 1117"/>
                    <a:gd name="T17" fmla="*/ 18 h 766"/>
                    <a:gd name="T18" fmla="*/ 17 w 1117"/>
                    <a:gd name="T19" fmla="*/ 749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7" h="766">
                      <a:moveTo>
                        <a:pt x="1113" y="766"/>
                      </a:moveTo>
                      <a:lnTo>
                        <a:pt x="0" y="766"/>
                      </a:lnTo>
                      <a:lnTo>
                        <a:pt x="0" y="0"/>
                      </a:lnTo>
                      <a:lnTo>
                        <a:pt x="1117" y="0"/>
                      </a:lnTo>
                      <a:lnTo>
                        <a:pt x="1113" y="766"/>
                      </a:lnTo>
                      <a:close/>
                      <a:moveTo>
                        <a:pt x="17" y="749"/>
                      </a:moveTo>
                      <a:lnTo>
                        <a:pt x="1096" y="749"/>
                      </a:lnTo>
                      <a:lnTo>
                        <a:pt x="1100" y="18"/>
                      </a:lnTo>
                      <a:lnTo>
                        <a:pt x="17" y="18"/>
                      </a:lnTo>
                      <a:lnTo>
                        <a:pt x="17" y="7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16" name="Oval 23"/>
                <p:cNvSpPr>
                  <a:spLocks noChangeArrowheads="1"/>
                </p:cNvSpPr>
                <p:nvPr/>
              </p:nvSpPr>
              <p:spPr bwMode="auto">
                <a:xfrm>
                  <a:off x="1525" y="1847"/>
                  <a:ext cx="56" cy="5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sp>
            <p:nvSpPr>
              <p:cNvPr id="13" name="Freeform 24"/>
              <p:cNvSpPr>
                <a:spLocks noEditPoints="1"/>
              </p:cNvSpPr>
              <p:nvPr/>
            </p:nvSpPr>
            <p:spPr bwMode="auto">
              <a:xfrm>
                <a:off x="3746653" y="2428753"/>
                <a:ext cx="898525" cy="581025"/>
              </a:xfrm>
              <a:custGeom>
                <a:avLst/>
                <a:gdLst>
                  <a:gd name="T0" fmla="*/ 411 w 516"/>
                  <a:gd name="T1" fmla="*/ 333 h 333"/>
                  <a:gd name="T2" fmla="*/ 102 w 516"/>
                  <a:gd name="T3" fmla="*/ 333 h 333"/>
                  <a:gd name="T4" fmla="*/ 0 w 516"/>
                  <a:gd name="T5" fmla="*/ 236 h 333"/>
                  <a:gd name="T6" fmla="*/ 79 w 516"/>
                  <a:gd name="T7" fmla="*/ 142 h 333"/>
                  <a:gd name="T8" fmla="*/ 79 w 516"/>
                  <a:gd name="T9" fmla="*/ 142 h 333"/>
                  <a:gd name="T10" fmla="*/ 147 w 516"/>
                  <a:gd name="T11" fmla="*/ 25 h 333"/>
                  <a:gd name="T12" fmla="*/ 230 w 516"/>
                  <a:gd name="T13" fmla="*/ 0 h 333"/>
                  <a:gd name="T14" fmla="*/ 343 w 516"/>
                  <a:gd name="T15" fmla="*/ 58 h 333"/>
                  <a:gd name="T16" fmla="*/ 382 w 516"/>
                  <a:gd name="T17" fmla="*/ 51 h 333"/>
                  <a:gd name="T18" fmla="*/ 427 w 516"/>
                  <a:gd name="T19" fmla="*/ 64 h 333"/>
                  <a:gd name="T20" fmla="*/ 428 w 516"/>
                  <a:gd name="T21" fmla="*/ 64 h 333"/>
                  <a:gd name="T22" fmla="*/ 466 w 516"/>
                  <a:gd name="T23" fmla="*/ 131 h 333"/>
                  <a:gd name="T24" fmla="*/ 516 w 516"/>
                  <a:gd name="T25" fmla="*/ 222 h 333"/>
                  <a:gd name="T26" fmla="*/ 411 w 516"/>
                  <a:gd name="T27" fmla="*/ 333 h 333"/>
                  <a:gd name="T28" fmla="*/ 230 w 516"/>
                  <a:gd name="T29" fmla="*/ 16 h 333"/>
                  <a:gd name="T30" fmla="*/ 155 w 516"/>
                  <a:gd name="T31" fmla="*/ 39 h 333"/>
                  <a:gd name="T32" fmla="*/ 95 w 516"/>
                  <a:gd name="T33" fmla="*/ 142 h 333"/>
                  <a:gd name="T34" fmla="*/ 95 w 516"/>
                  <a:gd name="T35" fmla="*/ 156 h 333"/>
                  <a:gd name="T36" fmla="*/ 88 w 516"/>
                  <a:gd name="T37" fmla="*/ 157 h 333"/>
                  <a:gd name="T38" fmla="*/ 16 w 516"/>
                  <a:gd name="T39" fmla="*/ 236 h 333"/>
                  <a:gd name="T40" fmla="*/ 102 w 516"/>
                  <a:gd name="T41" fmla="*/ 317 h 333"/>
                  <a:gd name="T42" fmla="*/ 411 w 516"/>
                  <a:gd name="T43" fmla="*/ 317 h 333"/>
                  <a:gd name="T44" fmla="*/ 500 w 516"/>
                  <a:gd name="T45" fmla="*/ 222 h 333"/>
                  <a:gd name="T46" fmla="*/ 454 w 516"/>
                  <a:gd name="T47" fmla="*/ 142 h 333"/>
                  <a:gd name="T48" fmla="*/ 450 w 516"/>
                  <a:gd name="T49" fmla="*/ 140 h 333"/>
                  <a:gd name="T50" fmla="*/ 450 w 516"/>
                  <a:gd name="T51" fmla="*/ 135 h 333"/>
                  <a:gd name="T52" fmla="*/ 419 w 516"/>
                  <a:gd name="T53" fmla="*/ 77 h 333"/>
                  <a:gd name="T54" fmla="*/ 382 w 516"/>
                  <a:gd name="T55" fmla="*/ 67 h 333"/>
                  <a:gd name="T56" fmla="*/ 344 w 516"/>
                  <a:gd name="T57" fmla="*/ 75 h 333"/>
                  <a:gd name="T58" fmla="*/ 337 w 516"/>
                  <a:gd name="T59" fmla="*/ 79 h 333"/>
                  <a:gd name="T60" fmla="*/ 333 w 516"/>
                  <a:gd name="T61" fmla="*/ 73 h 333"/>
                  <a:gd name="T62" fmla="*/ 230 w 516"/>
                  <a:gd name="T63" fmla="*/ 1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6" h="333">
                    <a:moveTo>
                      <a:pt x="411" y="333"/>
                    </a:moveTo>
                    <a:cubicBezTo>
                      <a:pt x="102" y="333"/>
                      <a:pt x="102" y="333"/>
                      <a:pt x="102" y="333"/>
                    </a:cubicBezTo>
                    <a:cubicBezTo>
                      <a:pt x="45" y="333"/>
                      <a:pt x="0" y="291"/>
                      <a:pt x="0" y="236"/>
                    </a:cubicBezTo>
                    <a:cubicBezTo>
                      <a:pt x="0" y="188"/>
                      <a:pt x="40" y="151"/>
                      <a:pt x="79" y="142"/>
                    </a:cubicBezTo>
                    <a:cubicBezTo>
                      <a:pt x="79" y="142"/>
                      <a:pt x="79" y="142"/>
                      <a:pt x="79" y="142"/>
                    </a:cubicBezTo>
                    <a:cubicBezTo>
                      <a:pt x="79" y="97"/>
                      <a:pt x="105" y="52"/>
                      <a:pt x="147" y="25"/>
                    </a:cubicBezTo>
                    <a:cubicBezTo>
                      <a:pt x="175" y="9"/>
                      <a:pt x="203" y="0"/>
                      <a:pt x="230" y="0"/>
                    </a:cubicBezTo>
                    <a:cubicBezTo>
                      <a:pt x="276" y="0"/>
                      <a:pt x="316" y="21"/>
                      <a:pt x="343" y="58"/>
                    </a:cubicBezTo>
                    <a:cubicBezTo>
                      <a:pt x="355" y="53"/>
                      <a:pt x="371" y="51"/>
                      <a:pt x="382" y="51"/>
                    </a:cubicBezTo>
                    <a:cubicBezTo>
                      <a:pt x="398" y="51"/>
                      <a:pt x="412" y="55"/>
                      <a:pt x="427" y="64"/>
                    </a:cubicBezTo>
                    <a:cubicBezTo>
                      <a:pt x="428" y="64"/>
                      <a:pt x="428" y="64"/>
                      <a:pt x="428" y="64"/>
                    </a:cubicBezTo>
                    <a:cubicBezTo>
                      <a:pt x="451" y="79"/>
                      <a:pt x="465" y="104"/>
                      <a:pt x="466" y="131"/>
                    </a:cubicBezTo>
                    <a:cubicBezTo>
                      <a:pt x="498" y="151"/>
                      <a:pt x="516" y="185"/>
                      <a:pt x="516" y="222"/>
                    </a:cubicBezTo>
                    <a:cubicBezTo>
                      <a:pt x="516" y="282"/>
                      <a:pt x="468" y="333"/>
                      <a:pt x="411" y="333"/>
                    </a:cubicBezTo>
                    <a:close/>
                    <a:moveTo>
                      <a:pt x="230" y="16"/>
                    </a:moveTo>
                    <a:cubicBezTo>
                      <a:pt x="206" y="16"/>
                      <a:pt x="180" y="24"/>
                      <a:pt x="155" y="39"/>
                    </a:cubicBezTo>
                    <a:cubicBezTo>
                      <a:pt x="119" y="62"/>
                      <a:pt x="95" y="103"/>
                      <a:pt x="95" y="142"/>
                    </a:cubicBezTo>
                    <a:cubicBezTo>
                      <a:pt x="95" y="156"/>
                      <a:pt x="95" y="156"/>
                      <a:pt x="95" y="156"/>
                    </a:cubicBezTo>
                    <a:cubicBezTo>
                      <a:pt x="88" y="157"/>
                      <a:pt x="88" y="157"/>
                      <a:pt x="88" y="157"/>
                    </a:cubicBezTo>
                    <a:cubicBezTo>
                      <a:pt x="54" y="161"/>
                      <a:pt x="16" y="195"/>
                      <a:pt x="16" y="236"/>
                    </a:cubicBezTo>
                    <a:cubicBezTo>
                      <a:pt x="16" y="282"/>
                      <a:pt x="54" y="317"/>
                      <a:pt x="102" y="317"/>
                    </a:cubicBezTo>
                    <a:cubicBezTo>
                      <a:pt x="411" y="317"/>
                      <a:pt x="411" y="317"/>
                      <a:pt x="411" y="317"/>
                    </a:cubicBezTo>
                    <a:cubicBezTo>
                      <a:pt x="459" y="317"/>
                      <a:pt x="500" y="274"/>
                      <a:pt x="500" y="222"/>
                    </a:cubicBezTo>
                    <a:cubicBezTo>
                      <a:pt x="500" y="189"/>
                      <a:pt x="483" y="160"/>
                      <a:pt x="454" y="142"/>
                    </a:cubicBezTo>
                    <a:cubicBezTo>
                      <a:pt x="450" y="140"/>
                      <a:pt x="450" y="140"/>
                      <a:pt x="450" y="140"/>
                    </a:cubicBezTo>
                    <a:cubicBezTo>
                      <a:pt x="450" y="135"/>
                      <a:pt x="450" y="135"/>
                      <a:pt x="450" y="135"/>
                    </a:cubicBezTo>
                    <a:cubicBezTo>
                      <a:pt x="450" y="112"/>
                      <a:pt x="439" y="91"/>
                      <a:pt x="419" y="77"/>
                    </a:cubicBezTo>
                    <a:cubicBezTo>
                      <a:pt x="406" y="70"/>
                      <a:pt x="395" y="67"/>
                      <a:pt x="382" y="67"/>
                    </a:cubicBezTo>
                    <a:cubicBezTo>
                      <a:pt x="371" y="67"/>
                      <a:pt x="354" y="69"/>
                      <a:pt x="344" y="75"/>
                    </a:cubicBezTo>
                    <a:cubicBezTo>
                      <a:pt x="337" y="79"/>
                      <a:pt x="337" y="79"/>
                      <a:pt x="337" y="79"/>
                    </a:cubicBezTo>
                    <a:cubicBezTo>
                      <a:pt x="333" y="73"/>
                      <a:pt x="333" y="73"/>
                      <a:pt x="333" y="73"/>
                    </a:cubicBezTo>
                    <a:cubicBezTo>
                      <a:pt x="310" y="37"/>
                      <a:pt x="273" y="16"/>
                      <a:pt x="230" y="16"/>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7857" y="5883399"/>
            <a:ext cx="3115593" cy="1146051"/>
          </a:xfrm>
          <a:prstGeom prst="rect">
            <a:avLst/>
          </a:prstGeom>
        </p:spPr>
      </p:pic>
    </p:spTree>
    <p:extLst>
      <p:ext uri="{BB962C8B-B14F-4D97-AF65-F5344CB8AC3E}">
        <p14:creationId xmlns:p14="http://schemas.microsoft.com/office/powerpoint/2010/main" val="83993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4C993F2-DE4C-4DD7-964A-AE93C6F0FBD6}"/>
              </a:ext>
            </a:extLst>
          </p:cNvPr>
          <p:cNvSpPr>
            <a:spLocks noGrp="1"/>
          </p:cNvSpPr>
          <p:nvPr>
            <p:ph type="ctrTitle"/>
          </p:nvPr>
        </p:nvSpPr>
        <p:spPr>
          <a:xfrm>
            <a:off x="753373" y="408316"/>
            <a:ext cx="7550989" cy="1002552"/>
          </a:xfrm>
        </p:spPr>
        <p:txBody>
          <a:bodyPr>
            <a:normAutofit/>
          </a:bodyPr>
          <a:lstStyle/>
          <a:p>
            <a:pPr algn="l"/>
            <a:r>
              <a:rPr lang="en-US" sz="4400" dirty="0"/>
              <a:t>Getting Started</a:t>
            </a:r>
          </a:p>
        </p:txBody>
      </p:sp>
      <p:sp>
        <p:nvSpPr>
          <p:cNvPr id="3" name="Subtitle 2">
            <a:extLst>
              <a:ext uri="{FF2B5EF4-FFF2-40B4-BE49-F238E27FC236}">
                <a16:creationId xmlns:a16="http://schemas.microsoft.com/office/drawing/2014/main" xmlns="" id="{E8BE59D4-4752-49B8-B2AA-442EB01AE79B}"/>
              </a:ext>
            </a:extLst>
          </p:cNvPr>
          <p:cNvSpPr>
            <a:spLocks noGrp="1"/>
          </p:cNvSpPr>
          <p:nvPr>
            <p:ph type="subTitle" idx="1"/>
          </p:nvPr>
        </p:nvSpPr>
        <p:spPr>
          <a:xfrm>
            <a:off x="569343" y="1721479"/>
            <a:ext cx="10190671" cy="3126566"/>
          </a:xfrm>
        </p:spPr>
        <p:txBody>
          <a:bodyPr>
            <a:normAutofit/>
          </a:bodyPr>
          <a:lstStyle/>
          <a:p>
            <a:pPr marL="457200" indent="-457200" algn="l">
              <a:buAutoNum type="arabicPeriod"/>
            </a:pPr>
            <a:r>
              <a:rPr lang="en-US" dirty="0"/>
              <a:t>Log in to </a:t>
            </a:r>
            <a:r>
              <a:rPr lang="en-US" dirty="0">
                <a:hlinkClick r:id="rId3"/>
              </a:rPr>
              <a:t>https://mobile.azure.com/</a:t>
            </a:r>
            <a:endParaRPr lang="en-US" dirty="0"/>
          </a:p>
          <a:p>
            <a:pPr marL="457200" indent="-457200" algn="l">
              <a:buAutoNum type="arabicPeriod"/>
            </a:pPr>
            <a:r>
              <a:rPr lang="en-US" dirty="0"/>
              <a:t>Connect directly with </a:t>
            </a:r>
            <a:r>
              <a:rPr lang="en-US" dirty="0" err="1"/>
              <a:t>Github</a:t>
            </a:r>
            <a:r>
              <a:rPr lang="en-US" dirty="0"/>
              <a:t>, your Microsoft login or new sign-up</a:t>
            </a:r>
          </a:p>
          <a:p>
            <a:pPr marL="457200" indent="-457200" algn="l">
              <a:buAutoNum type="arabicPeriod"/>
            </a:pPr>
            <a:r>
              <a:rPr lang="en-US" dirty="0"/>
              <a:t>Add new App </a:t>
            </a:r>
            <a:r>
              <a:rPr lang="en-US" dirty="0">
                <a:sym typeface="Wingdings" panose="05000000000000000000" pitchFamily="2" charset="2"/>
              </a:rPr>
              <a:t> choose OS/platform </a:t>
            </a:r>
          </a:p>
          <a:p>
            <a:pPr marL="457200" indent="-457200" algn="l">
              <a:buAutoNum type="arabicPeriod"/>
            </a:pPr>
            <a:r>
              <a:rPr lang="en-US" u="sng" dirty="0">
                <a:sym typeface="Wingdings" panose="05000000000000000000" pitchFamily="2" charset="2"/>
              </a:rPr>
              <a:t>Build:</a:t>
            </a:r>
          </a:p>
          <a:p>
            <a:pPr marL="1371600" lvl="2" indent="-457200" algn="l">
              <a:buAutoNum type="arabicPeriod"/>
            </a:pPr>
            <a:r>
              <a:rPr lang="en-US" dirty="0"/>
              <a:t>Select a service</a:t>
            </a:r>
          </a:p>
          <a:p>
            <a:pPr marL="1371600" lvl="2" indent="-457200" algn="l">
              <a:buAutoNum type="arabicPeriod"/>
            </a:pPr>
            <a:r>
              <a:rPr lang="en-US" dirty="0"/>
              <a:t>Select Branch</a:t>
            </a:r>
          </a:p>
          <a:p>
            <a:pPr marL="1371600" lvl="2" indent="-457200" algn="l">
              <a:buAutoNum type="arabicPeriod"/>
            </a:pPr>
            <a:r>
              <a:rPr lang="en-US" dirty="0"/>
              <a:t>Configure and build</a:t>
            </a:r>
          </a:p>
          <a:p>
            <a:pPr marL="1371600" lvl="2" indent="-457200" algn="l">
              <a:buAutoNum type="arabicPeriod"/>
            </a:pPr>
            <a:endParaRPr lang="en-US" dirty="0"/>
          </a:p>
          <a:p>
            <a:pPr marL="457200" indent="-457200" algn="l">
              <a:buAutoNum type="arabicPeriod"/>
            </a:pPr>
            <a:endParaRPr lang="en-US" dirty="0"/>
          </a:p>
          <a:p>
            <a:pPr marL="457200" indent="-457200" algn="l">
              <a:buAutoNum type="arabicPeriod"/>
            </a:pPr>
            <a:endParaRPr lang="en-US" dirty="0"/>
          </a:p>
          <a:p>
            <a:pPr marL="457200" indent="-457200" algn="l">
              <a:buAutoNum type="arabicPeriod"/>
            </a:pPr>
            <a:endParaRPr lang="en-US" dirty="0"/>
          </a:p>
        </p:txBody>
      </p:sp>
    </p:spTree>
    <p:extLst>
      <p:ext uri="{BB962C8B-B14F-4D97-AF65-F5344CB8AC3E}">
        <p14:creationId xmlns:p14="http://schemas.microsoft.com/office/powerpoint/2010/main" val="9856224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Center: Build</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8146" y="2097422"/>
            <a:ext cx="1396701" cy="133952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4193" y="2106010"/>
            <a:ext cx="1315208" cy="1315208"/>
          </a:xfrm>
          <a:prstGeom prst="rect">
            <a:avLst/>
          </a:prstGeom>
        </p:spPr>
      </p:pic>
      <p:sp>
        <p:nvSpPr>
          <p:cNvPr id="10" name="Rectangle 9"/>
          <p:cNvSpPr/>
          <p:nvPr/>
        </p:nvSpPr>
        <p:spPr>
          <a:xfrm>
            <a:off x="1273870" y="3560115"/>
            <a:ext cx="3161074" cy="1327596"/>
          </a:xfrm>
          <a:prstGeom prst="rect">
            <a:avLst/>
          </a:prstGeom>
        </p:spPr>
        <p:txBody>
          <a:bodyPr wrap="square">
            <a:spAutoFit/>
          </a:bodyPr>
          <a:lstStyle/>
          <a:p>
            <a:pPr algn="ctr"/>
            <a:r>
              <a:rPr lang="en-US" sz="1765" b="1">
                <a:solidFill>
                  <a:srgbClr val="FFC000"/>
                </a:solidFill>
                <a:latin typeface="Segoe UI Semibold" charset="0"/>
                <a:ea typeface="Segoe UI Semibold" charset="0"/>
                <a:cs typeface="Segoe UI Semibold" charset="0"/>
              </a:rPr>
              <a:t>Build-on-push</a:t>
            </a:r>
          </a:p>
          <a:p>
            <a:pPr algn="ctr"/>
            <a:r>
              <a:rPr lang="en-US" sz="1568">
                <a:solidFill>
                  <a:prstClr val="black"/>
                </a:solidFill>
                <a:latin typeface="Segoe UI" charset="0"/>
                <a:ea typeface="Segoe UI" charset="0"/>
                <a:cs typeface="Segoe UI" charset="0"/>
              </a:rPr>
              <a:t>With just a few steps automatically build apps with every commit, and generate packages to test and distribute</a:t>
            </a:r>
          </a:p>
        </p:txBody>
      </p:sp>
      <p:sp>
        <p:nvSpPr>
          <p:cNvPr id="12" name="Rectangle 11"/>
          <p:cNvSpPr/>
          <p:nvPr/>
        </p:nvSpPr>
        <p:spPr>
          <a:xfrm>
            <a:off x="7784443" y="3575846"/>
            <a:ext cx="3004110" cy="1086215"/>
          </a:xfrm>
          <a:prstGeom prst="rect">
            <a:avLst/>
          </a:prstGeom>
        </p:spPr>
        <p:txBody>
          <a:bodyPr wrap="square">
            <a:spAutoFit/>
          </a:bodyPr>
          <a:lstStyle/>
          <a:p>
            <a:pPr algn="ctr"/>
            <a:r>
              <a:rPr lang="en-US" sz="1765" b="1">
                <a:solidFill>
                  <a:srgbClr val="FFC000"/>
                </a:solidFill>
                <a:latin typeface="Segoe UI Semibold" charset="0"/>
                <a:ea typeface="Segoe UI Semibold" charset="0"/>
                <a:cs typeface="Segoe UI Semibold" charset="0"/>
              </a:rPr>
              <a:t>Build securely in the cloud</a:t>
            </a:r>
          </a:p>
          <a:p>
            <a:pPr algn="ctr"/>
            <a:r>
              <a:rPr lang="en-US" sz="1568">
                <a:solidFill>
                  <a:prstClr val="black"/>
                </a:solidFill>
                <a:latin typeface="Segoe UI" charset="0"/>
                <a:ea typeface="Segoe UI" charset="0"/>
                <a:cs typeface="Segoe UI" charset="0"/>
              </a:rPr>
              <a:t>Each build is run on a separate, clean virtual machine hosted on our secure cloud servers</a:t>
            </a:r>
          </a:p>
        </p:txBody>
      </p:sp>
      <p:sp>
        <p:nvSpPr>
          <p:cNvPr id="13" name="Rectangle 12"/>
          <p:cNvSpPr/>
          <p:nvPr/>
        </p:nvSpPr>
        <p:spPr>
          <a:xfrm>
            <a:off x="4665134" y="3560115"/>
            <a:ext cx="2773325" cy="1327596"/>
          </a:xfrm>
          <a:prstGeom prst="rect">
            <a:avLst/>
          </a:prstGeom>
        </p:spPr>
        <p:txBody>
          <a:bodyPr wrap="square">
            <a:spAutoFit/>
          </a:bodyPr>
          <a:lstStyle/>
          <a:p>
            <a:pPr algn="ctr"/>
            <a:r>
              <a:rPr lang="en-US" sz="1765" b="1">
                <a:solidFill>
                  <a:srgbClr val="FFC000"/>
                </a:solidFill>
                <a:latin typeface="Segoe UI Semibold" charset="0"/>
                <a:ea typeface="Segoe UI Semibold" charset="0"/>
                <a:cs typeface="Segoe UI Semibold" charset="0"/>
              </a:rPr>
              <a:t>Work with existing tools</a:t>
            </a:r>
          </a:p>
          <a:p>
            <a:pPr algn="ctr"/>
            <a:r>
              <a:rPr lang="en-US" sz="1568">
                <a:solidFill>
                  <a:prstClr val="black"/>
                </a:solidFill>
                <a:latin typeface="Segoe UI" charset="0"/>
                <a:ea typeface="Segoe UI" charset="0"/>
                <a:cs typeface="Segoe UI" charset="0"/>
              </a:rPr>
              <a:t>Connect existing repositories in GitHub, </a:t>
            </a:r>
            <a:r>
              <a:rPr lang="en-US" sz="1568" err="1">
                <a:solidFill>
                  <a:prstClr val="black"/>
                </a:solidFill>
                <a:latin typeface="Segoe UI" charset="0"/>
                <a:ea typeface="Segoe UI" charset="0"/>
                <a:cs typeface="Segoe UI" charset="0"/>
              </a:rPr>
              <a:t>Bitbucket</a:t>
            </a:r>
            <a:r>
              <a:rPr lang="en-US" sz="1568">
                <a:solidFill>
                  <a:prstClr val="black"/>
                </a:solidFill>
                <a:latin typeface="Segoe UI" charset="0"/>
                <a:ea typeface="Segoe UI" charset="0"/>
                <a:cs typeface="Segoe UI" charset="0"/>
              </a:rPr>
              <a:t>, and Visual Studio Team Services with just a few clicks</a:t>
            </a: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8628" y="2064981"/>
            <a:ext cx="1231557" cy="1458298"/>
          </a:xfrm>
          <a:prstGeom prst="rect">
            <a:avLst/>
          </a:prstGeom>
        </p:spPr>
      </p:pic>
    </p:spTree>
    <p:extLst>
      <p:ext uri="{BB962C8B-B14F-4D97-AF65-F5344CB8AC3E}">
        <p14:creationId xmlns:p14="http://schemas.microsoft.com/office/powerpoint/2010/main" val="435193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329" y="248584"/>
            <a:ext cx="10515600" cy="1325563"/>
          </a:xfrm>
        </p:spPr>
        <p:txBody>
          <a:bodyPr/>
          <a:lstStyle/>
          <a:p>
            <a:r>
              <a:rPr lang="en-US" dirty="0"/>
              <a:t>Mobile Center: Push Notifications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8653" y="2106189"/>
            <a:ext cx="1330773" cy="1276084"/>
          </a:xfrm>
          <a:prstGeom prst="rect">
            <a:avLst/>
          </a:prstGeom>
        </p:spPr>
      </p:pic>
      <p:sp>
        <p:nvSpPr>
          <p:cNvPr id="10" name="Rectangle 9"/>
          <p:cNvSpPr/>
          <p:nvPr/>
        </p:nvSpPr>
        <p:spPr>
          <a:xfrm>
            <a:off x="1713913" y="3560115"/>
            <a:ext cx="2768210" cy="1087798"/>
          </a:xfrm>
          <a:prstGeom prst="rect">
            <a:avLst/>
          </a:prstGeom>
        </p:spPr>
        <p:txBody>
          <a:bodyPr wrap="square">
            <a:spAutoFit/>
          </a:bodyPr>
          <a:lstStyle/>
          <a:p>
            <a:pPr algn="ctr"/>
            <a:r>
              <a:rPr lang="en-US" sz="1765" b="1" dirty="0">
                <a:solidFill>
                  <a:srgbClr val="0070C0"/>
                </a:solidFill>
                <a:latin typeface="Segoe UI Semibold" charset="0"/>
                <a:ea typeface="Segoe UI Semibold" charset="0"/>
                <a:cs typeface="Segoe UI Semibold" charset="0"/>
              </a:rPr>
              <a:t>Fast and easy to setup</a:t>
            </a:r>
          </a:p>
          <a:p>
            <a:pPr algn="ctr"/>
            <a:r>
              <a:rPr lang="en-US" sz="1568" dirty="0">
                <a:solidFill>
                  <a:prstClr val="black"/>
                </a:solidFill>
              </a:rPr>
              <a:t>Just a few lines of code in your app. No need to specify format for iOS, Android and Windows.</a:t>
            </a:r>
            <a:endParaRPr lang="en-US" sz="1568" dirty="0">
              <a:solidFill>
                <a:prstClr val="black"/>
              </a:solidFill>
              <a:latin typeface="Segoe UI" charset="0"/>
              <a:ea typeface="Segoe UI" charset="0"/>
              <a:cs typeface="Segoe UI" charset="0"/>
            </a:endParaRPr>
          </a:p>
        </p:txBody>
      </p:sp>
      <p:sp>
        <p:nvSpPr>
          <p:cNvPr id="11" name="Rectangle 10"/>
          <p:cNvSpPr/>
          <p:nvPr/>
        </p:nvSpPr>
        <p:spPr>
          <a:xfrm>
            <a:off x="5013667" y="3560115"/>
            <a:ext cx="2360744" cy="1118127"/>
          </a:xfrm>
          <a:prstGeom prst="rect">
            <a:avLst/>
          </a:prstGeom>
        </p:spPr>
        <p:txBody>
          <a:bodyPr wrap="square">
            <a:spAutoFit/>
          </a:bodyPr>
          <a:lstStyle/>
          <a:p>
            <a:pPr algn="ctr"/>
            <a:r>
              <a:rPr lang="en-US" sz="1765" b="1" dirty="0">
                <a:solidFill>
                  <a:srgbClr val="0070C0"/>
                </a:solidFill>
                <a:latin typeface="Segoe UI Semibold" charset="0"/>
                <a:ea typeface="Segoe UI Semibold" charset="0"/>
                <a:cs typeface="Segoe UI Semibold" charset="0"/>
              </a:rPr>
              <a:t>Send to specific audiences</a:t>
            </a:r>
          </a:p>
          <a:p>
            <a:pPr algn="ctr"/>
            <a:r>
              <a:rPr lang="en-US" sz="1568" dirty="0">
                <a:solidFill>
                  <a:prstClr val="black"/>
                </a:solidFill>
              </a:rPr>
              <a:t>Target push notifications to specific users or devices</a:t>
            </a:r>
            <a:endParaRPr lang="en-US" sz="1568" dirty="0">
              <a:solidFill>
                <a:prstClr val="black"/>
              </a:solidFill>
              <a:latin typeface="Segoe UI" charset="0"/>
              <a:ea typeface="Segoe UI" charset="0"/>
              <a:cs typeface="Segoe UI" charset="0"/>
            </a:endParaRPr>
          </a:p>
        </p:txBody>
      </p:sp>
      <p:sp>
        <p:nvSpPr>
          <p:cNvPr id="12" name="Rectangle 11"/>
          <p:cNvSpPr/>
          <p:nvPr/>
        </p:nvSpPr>
        <p:spPr>
          <a:xfrm>
            <a:off x="7771567" y="3560115"/>
            <a:ext cx="2578061" cy="1087798"/>
          </a:xfrm>
          <a:prstGeom prst="rect">
            <a:avLst/>
          </a:prstGeom>
        </p:spPr>
        <p:txBody>
          <a:bodyPr wrap="square">
            <a:spAutoFit/>
          </a:bodyPr>
          <a:lstStyle/>
          <a:p>
            <a:pPr algn="ctr"/>
            <a:r>
              <a:rPr lang="en-US" sz="1765" b="1" dirty="0">
                <a:solidFill>
                  <a:srgbClr val="0070C0"/>
                </a:solidFill>
                <a:latin typeface="Segoe UI Semibold" charset="0"/>
                <a:ea typeface="Segoe UI Semibold" charset="0"/>
                <a:cs typeface="Segoe UI Semibold" charset="0"/>
              </a:rPr>
              <a:t>Fast and easy to send</a:t>
            </a:r>
          </a:p>
          <a:p>
            <a:pPr algn="ctr"/>
            <a:r>
              <a:rPr lang="en-US" sz="1568" dirty="0">
                <a:solidFill>
                  <a:prstClr val="black"/>
                </a:solidFill>
              </a:rPr>
              <a:t>Three easy steps: Compose, Target, and Review.</a:t>
            </a:r>
          </a:p>
          <a:p>
            <a:pPr algn="ctr"/>
            <a:r>
              <a:rPr lang="en-US" sz="1568" dirty="0">
                <a:solidFill>
                  <a:prstClr val="black"/>
                </a:solidFill>
              </a:rPr>
              <a:t>No need for technical skills!</a:t>
            </a:r>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1868" y="2078562"/>
            <a:ext cx="657459" cy="1342657"/>
          </a:xfrm>
          <a:prstGeom prst="rect">
            <a:avLst/>
          </a:prstGeom>
        </p:spPr>
      </p:pic>
      <p:pic>
        <p:nvPicPr>
          <p:cNvPr id="9" name="Picture 8">
            <a:extLst>
              <a:ext uri="{FF2B5EF4-FFF2-40B4-BE49-F238E27FC236}">
                <a16:creationId xmlns:a16="http://schemas.microsoft.com/office/drawing/2014/main" xmlns="" id="{EA5F142B-A00D-451F-8A67-5C49286633A2}"/>
              </a:ext>
            </a:extLst>
          </p:cNvPr>
          <p:cNvPicPr>
            <a:picLocks noChangeAspect="1"/>
          </p:cNvPicPr>
          <p:nvPr/>
        </p:nvPicPr>
        <p:blipFill>
          <a:blip r:embed="rId5">
            <a:duotone>
              <a:prstClr val="black"/>
              <a:schemeClr val="accent1">
                <a:tint val="45000"/>
                <a:satMod val="400000"/>
              </a:schemeClr>
            </a:duotone>
            <a:extLst>
              <a:ext uri="{BEBA8EAE-BF5A-486C-A8C5-ECC9F3942E4B}">
                <a14:imgProps xmlns:a14="http://schemas.microsoft.com/office/drawing/2010/main">
                  <a14:imgLayer r:embed="rId6">
                    <a14:imgEffect>
                      <a14:colorTemperature colorTemp="1500"/>
                    </a14:imgEffect>
                    <a14:imgEffect>
                      <a14:saturation sat="46000"/>
                    </a14:imgEffect>
                  </a14:imgLayer>
                </a14:imgProps>
              </a:ext>
              <a:ext uri="{28A0092B-C50C-407E-A947-70E740481C1C}">
                <a14:useLocalDpi xmlns:a14="http://schemas.microsoft.com/office/drawing/2010/main" val="0"/>
              </a:ext>
            </a:extLst>
          </a:blip>
          <a:stretch>
            <a:fillRect/>
          </a:stretch>
        </p:blipFill>
        <p:spPr>
          <a:xfrm>
            <a:off x="2179046" y="2245048"/>
            <a:ext cx="1837943" cy="1176171"/>
          </a:xfrm>
          <a:prstGeom prst="rect">
            <a:avLst/>
          </a:prstGeom>
        </p:spPr>
      </p:pic>
    </p:spTree>
    <p:extLst>
      <p:ext uri="{BB962C8B-B14F-4D97-AF65-F5344CB8AC3E}">
        <p14:creationId xmlns:p14="http://schemas.microsoft.com/office/powerpoint/2010/main" val="898420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39654" y="3268431"/>
            <a:ext cx="8466233" cy="1792836"/>
          </a:xfrm>
        </p:spPr>
        <p:txBody>
          <a:bodyPr/>
          <a:lstStyle/>
          <a:p>
            <a:r>
              <a:rPr lang="de-DE" sz="5882" dirty="0"/>
              <a:t>Building an App with Azure </a:t>
            </a:r>
            <a:r>
              <a:rPr lang="de-DE" sz="4705" dirty="0"/>
              <a:t/>
            </a:r>
            <a:br>
              <a:rPr lang="de-DE" sz="4705" dirty="0"/>
            </a:br>
            <a:r>
              <a:rPr lang="de-DE" sz="3921" dirty="0"/>
              <a:t>Wifi: </a:t>
            </a:r>
            <a:r>
              <a:rPr lang="en-US" sz="3921" b="1" u="sng" dirty="0"/>
              <a:t>MSFTGUEST</a:t>
            </a:r>
            <a:r>
              <a:rPr lang="en-US" sz="3921" b="1" dirty="0"/>
              <a:t> Pw: </a:t>
            </a:r>
            <a:r>
              <a:rPr lang="en-US" sz="4705" b="1" dirty="0"/>
              <a:t>msevent42pz</a:t>
            </a:r>
            <a:endParaRPr lang="en-US" sz="4705" dirty="0"/>
          </a:p>
        </p:txBody>
      </p:sp>
      <p:grpSp>
        <p:nvGrpSpPr>
          <p:cNvPr id="4" name="Group 3"/>
          <p:cNvGrpSpPr/>
          <p:nvPr/>
        </p:nvGrpSpPr>
        <p:grpSpPr>
          <a:xfrm>
            <a:off x="2435599" y="934074"/>
            <a:ext cx="12191999" cy="3041117"/>
            <a:chOff x="0" y="2049462"/>
            <a:chExt cx="12436474" cy="3102098"/>
          </a:xfrm>
        </p:grpSpPr>
        <p:sp>
          <p:nvSpPr>
            <p:cNvPr id="6" name="TextBox 5"/>
            <p:cNvSpPr txBox="1"/>
            <p:nvPr/>
          </p:nvSpPr>
          <p:spPr>
            <a:xfrm>
              <a:off x="0" y="4274397"/>
              <a:ext cx="12436474" cy="877163"/>
            </a:xfrm>
            <a:prstGeom prst="rect">
              <a:avLst/>
            </a:prstGeom>
            <a:noFill/>
          </p:spPr>
          <p:txBody>
            <a:bodyPr wrap="square" lIns="179285" tIns="143428" rIns="179285" bIns="143428" rtlCol="0">
              <a:spAutoFit/>
            </a:bodyPr>
            <a:lstStyle/>
            <a:p>
              <a:pPr algn="ctr">
                <a:lnSpc>
                  <a:spcPct val="90000"/>
                </a:lnSpc>
                <a:spcAft>
                  <a:spcPts val="588"/>
                </a:spcAft>
                <a:defRPr/>
              </a:pPr>
              <a:endParaRPr lang="en-US" sz="4117" kern="0" dirty="0">
                <a:solidFill>
                  <a:srgbClr val="FFFFFF"/>
                </a:solidFill>
                <a:latin typeface="Segoe UI Semilight" panose="020B0402040204020203" pitchFamily="34" charset="0"/>
                <a:cs typeface="Segoe UI Semilight" panose="020B0402040204020203" pitchFamily="34" charset="0"/>
              </a:endParaRPr>
            </a:p>
          </p:txBody>
        </p:sp>
        <p:grpSp>
          <p:nvGrpSpPr>
            <p:cNvPr id="7" name="Group 6"/>
            <p:cNvGrpSpPr/>
            <p:nvPr/>
          </p:nvGrpSpPr>
          <p:grpSpPr>
            <a:xfrm>
              <a:off x="3283744" y="2049462"/>
              <a:ext cx="5868987" cy="1966913"/>
              <a:chOff x="3097365" y="1995364"/>
              <a:chExt cx="5868987" cy="1966913"/>
            </a:xfrm>
          </p:grpSpPr>
          <p:grpSp>
            <p:nvGrpSpPr>
              <p:cNvPr id="8" name="Group 7"/>
              <p:cNvGrpSpPr>
                <a:grpSpLocks noChangeAspect="1"/>
              </p:cNvGrpSpPr>
              <p:nvPr/>
            </p:nvGrpSpPr>
            <p:grpSpPr bwMode="auto">
              <a:xfrm>
                <a:off x="5202390" y="1995365"/>
                <a:ext cx="2957512" cy="1966912"/>
                <a:chOff x="2804" y="1418"/>
                <a:chExt cx="1863" cy="1239"/>
              </a:xfrm>
            </p:grpSpPr>
            <p:sp>
              <p:nvSpPr>
                <p:cNvPr id="22" name="Freeform 5"/>
                <p:cNvSpPr>
                  <a:spLocks noEditPoints="1"/>
                </p:cNvSpPr>
                <p:nvPr/>
              </p:nvSpPr>
              <p:spPr bwMode="auto">
                <a:xfrm>
                  <a:off x="2804" y="1418"/>
                  <a:ext cx="1863" cy="1239"/>
                </a:xfrm>
                <a:custGeom>
                  <a:avLst/>
                  <a:gdLst>
                    <a:gd name="T0" fmla="*/ 1540 w 1700"/>
                    <a:gd name="T1" fmla="*/ 1130 h 1130"/>
                    <a:gd name="T2" fmla="*/ 161 w 1700"/>
                    <a:gd name="T3" fmla="*/ 1130 h 1130"/>
                    <a:gd name="T4" fmla="*/ 12 w 1700"/>
                    <a:gd name="T5" fmla="*/ 1063 h 1130"/>
                    <a:gd name="T6" fmla="*/ 7 w 1700"/>
                    <a:gd name="T7" fmla="*/ 1057 h 1130"/>
                    <a:gd name="T8" fmla="*/ 0 w 1700"/>
                    <a:gd name="T9" fmla="*/ 1037 h 1130"/>
                    <a:gd name="T10" fmla="*/ 22 w 1700"/>
                    <a:gd name="T11" fmla="*/ 1005 h 1130"/>
                    <a:gd name="T12" fmla="*/ 23 w 1700"/>
                    <a:gd name="T13" fmla="*/ 1004 h 1130"/>
                    <a:gd name="T14" fmla="*/ 32 w 1700"/>
                    <a:gd name="T15" fmla="*/ 1003 h 1130"/>
                    <a:gd name="T16" fmla="*/ 121 w 1700"/>
                    <a:gd name="T17" fmla="*/ 1003 h 1130"/>
                    <a:gd name="T18" fmla="*/ 125 w 1700"/>
                    <a:gd name="T19" fmla="*/ 0 h 1130"/>
                    <a:gd name="T20" fmla="*/ 1580 w 1700"/>
                    <a:gd name="T21" fmla="*/ 0 h 1130"/>
                    <a:gd name="T22" fmla="*/ 1580 w 1700"/>
                    <a:gd name="T23" fmla="*/ 1003 h 1130"/>
                    <a:gd name="T24" fmla="*/ 1675 w 1700"/>
                    <a:gd name="T25" fmla="*/ 1003 h 1130"/>
                    <a:gd name="T26" fmla="*/ 1678 w 1700"/>
                    <a:gd name="T27" fmla="*/ 1004 h 1130"/>
                    <a:gd name="T28" fmla="*/ 1700 w 1700"/>
                    <a:gd name="T29" fmla="*/ 1037 h 1130"/>
                    <a:gd name="T30" fmla="*/ 1696 w 1700"/>
                    <a:gd name="T31" fmla="*/ 1055 h 1130"/>
                    <a:gd name="T32" fmla="*/ 1695 w 1700"/>
                    <a:gd name="T33" fmla="*/ 1055 h 1130"/>
                    <a:gd name="T34" fmla="*/ 1693 w 1700"/>
                    <a:gd name="T35" fmla="*/ 1058 h 1130"/>
                    <a:gd name="T36" fmla="*/ 1689 w 1700"/>
                    <a:gd name="T37" fmla="*/ 1063 h 1130"/>
                    <a:gd name="T38" fmla="*/ 1540 w 1700"/>
                    <a:gd name="T39" fmla="*/ 1130 h 1130"/>
                    <a:gd name="T40" fmla="*/ 20 w 1700"/>
                    <a:gd name="T41" fmla="*/ 1048 h 1130"/>
                    <a:gd name="T42" fmla="*/ 24 w 1700"/>
                    <a:gd name="T43" fmla="*/ 1052 h 1130"/>
                    <a:gd name="T44" fmla="*/ 161 w 1700"/>
                    <a:gd name="T45" fmla="*/ 1114 h 1130"/>
                    <a:gd name="T46" fmla="*/ 1540 w 1700"/>
                    <a:gd name="T47" fmla="*/ 1114 h 1130"/>
                    <a:gd name="T48" fmla="*/ 1677 w 1700"/>
                    <a:gd name="T49" fmla="*/ 1052 h 1130"/>
                    <a:gd name="T50" fmla="*/ 1681 w 1700"/>
                    <a:gd name="T51" fmla="*/ 1048 h 1130"/>
                    <a:gd name="T52" fmla="*/ 1682 w 1700"/>
                    <a:gd name="T53" fmla="*/ 1046 h 1130"/>
                    <a:gd name="T54" fmla="*/ 1684 w 1700"/>
                    <a:gd name="T55" fmla="*/ 1037 h 1130"/>
                    <a:gd name="T56" fmla="*/ 1673 w 1700"/>
                    <a:gd name="T57" fmla="*/ 1019 h 1130"/>
                    <a:gd name="T58" fmla="*/ 1673 w 1700"/>
                    <a:gd name="T59" fmla="*/ 1019 h 1130"/>
                    <a:gd name="T60" fmla="*/ 1564 w 1700"/>
                    <a:gd name="T61" fmla="*/ 1019 h 1130"/>
                    <a:gd name="T62" fmla="*/ 1564 w 1700"/>
                    <a:gd name="T63" fmla="*/ 16 h 1130"/>
                    <a:gd name="T64" fmla="*/ 141 w 1700"/>
                    <a:gd name="T65" fmla="*/ 16 h 1130"/>
                    <a:gd name="T66" fmla="*/ 137 w 1700"/>
                    <a:gd name="T67" fmla="*/ 1019 h 1130"/>
                    <a:gd name="T68" fmla="*/ 32 w 1700"/>
                    <a:gd name="T69" fmla="*/ 1019 h 1130"/>
                    <a:gd name="T70" fmla="*/ 27 w 1700"/>
                    <a:gd name="T71" fmla="*/ 1020 h 1130"/>
                    <a:gd name="T72" fmla="*/ 16 w 1700"/>
                    <a:gd name="T73" fmla="*/ 1037 h 1130"/>
                    <a:gd name="T74" fmla="*/ 20 w 1700"/>
                    <a:gd name="T75" fmla="*/ 1048 h 1130"/>
                    <a:gd name="T76" fmla="*/ 1689 w 1700"/>
                    <a:gd name="T77" fmla="*/ 1051 h 1130"/>
                    <a:gd name="T78" fmla="*/ 1689 w 1700"/>
                    <a:gd name="T79" fmla="*/ 1051 h 1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00" h="1130">
                      <a:moveTo>
                        <a:pt x="1540" y="1130"/>
                      </a:moveTo>
                      <a:cubicBezTo>
                        <a:pt x="161" y="1130"/>
                        <a:pt x="161" y="1130"/>
                        <a:pt x="161" y="1130"/>
                      </a:cubicBezTo>
                      <a:cubicBezTo>
                        <a:pt x="107" y="1130"/>
                        <a:pt x="54" y="1106"/>
                        <a:pt x="12" y="1063"/>
                      </a:cubicBezTo>
                      <a:cubicBezTo>
                        <a:pt x="7" y="1057"/>
                        <a:pt x="7" y="1057"/>
                        <a:pt x="7" y="1057"/>
                      </a:cubicBezTo>
                      <a:cubicBezTo>
                        <a:pt x="3" y="1050"/>
                        <a:pt x="0" y="1044"/>
                        <a:pt x="0" y="1037"/>
                      </a:cubicBezTo>
                      <a:cubicBezTo>
                        <a:pt x="0" y="1022"/>
                        <a:pt x="9" y="1009"/>
                        <a:pt x="22" y="1005"/>
                      </a:cubicBezTo>
                      <a:cubicBezTo>
                        <a:pt x="23" y="1004"/>
                        <a:pt x="23" y="1004"/>
                        <a:pt x="23" y="1004"/>
                      </a:cubicBezTo>
                      <a:cubicBezTo>
                        <a:pt x="28" y="1003"/>
                        <a:pt x="31" y="1003"/>
                        <a:pt x="32" y="1003"/>
                      </a:cubicBezTo>
                      <a:cubicBezTo>
                        <a:pt x="121" y="1003"/>
                        <a:pt x="121" y="1003"/>
                        <a:pt x="121" y="1003"/>
                      </a:cubicBezTo>
                      <a:cubicBezTo>
                        <a:pt x="125" y="0"/>
                        <a:pt x="125" y="0"/>
                        <a:pt x="125" y="0"/>
                      </a:cubicBezTo>
                      <a:cubicBezTo>
                        <a:pt x="1580" y="0"/>
                        <a:pt x="1580" y="0"/>
                        <a:pt x="1580" y="0"/>
                      </a:cubicBezTo>
                      <a:cubicBezTo>
                        <a:pt x="1580" y="1003"/>
                        <a:pt x="1580" y="1003"/>
                        <a:pt x="1580" y="1003"/>
                      </a:cubicBezTo>
                      <a:cubicBezTo>
                        <a:pt x="1675" y="1003"/>
                        <a:pt x="1675" y="1003"/>
                        <a:pt x="1675" y="1003"/>
                      </a:cubicBezTo>
                      <a:cubicBezTo>
                        <a:pt x="1678" y="1004"/>
                        <a:pt x="1678" y="1004"/>
                        <a:pt x="1678" y="1004"/>
                      </a:cubicBezTo>
                      <a:cubicBezTo>
                        <a:pt x="1692" y="1009"/>
                        <a:pt x="1700" y="1022"/>
                        <a:pt x="1700" y="1037"/>
                      </a:cubicBezTo>
                      <a:cubicBezTo>
                        <a:pt x="1700" y="1043"/>
                        <a:pt x="1699" y="1049"/>
                        <a:pt x="1696" y="1055"/>
                      </a:cubicBezTo>
                      <a:cubicBezTo>
                        <a:pt x="1695" y="1055"/>
                        <a:pt x="1695" y="1055"/>
                        <a:pt x="1695" y="1055"/>
                      </a:cubicBezTo>
                      <a:cubicBezTo>
                        <a:pt x="1693" y="1058"/>
                        <a:pt x="1693" y="1058"/>
                        <a:pt x="1693" y="1058"/>
                      </a:cubicBezTo>
                      <a:cubicBezTo>
                        <a:pt x="1689" y="1063"/>
                        <a:pt x="1689" y="1063"/>
                        <a:pt x="1689" y="1063"/>
                      </a:cubicBezTo>
                      <a:cubicBezTo>
                        <a:pt x="1647" y="1106"/>
                        <a:pt x="1595" y="1130"/>
                        <a:pt x="1540" y="1130"/>
                      </a:cubicBezTo>
                      <a:close/>
                      <a:moveTo>
                        <a:pt x="20" y="1048"/>
                      </a:moveTo>
                      <a:cubicBezTo>
                        <a:pt x="24" y="1052"/>
                        <a:pt x="24" y="1052"/>
                        <a:pt x="24" y="1052"/>
                      </a:cubicBezTo>
                      <a:cubicBezTo>
                        <a:pt x="63" y="1092"/>
                        <a:pt x="111" y="1114"/>
                        <a:pt x="161" y="1114"/>
                      </a:cubicBezTo>
                      <a:cubicBezTo>
                        <a:pt x="1540" y="1114"/>
                        <a:pt x="1540" y="1114"/>
                        <a:pt x="1540" y="1114"/>
                      </a:cubicBezTo>
                      <a:cubicBezTo>
                        <a:pt x="1590" y="1114"/>
                        <a:pt x="1639" y="1092"/>
                        <a:pt x="1677" y="1052"/>
                      </a:cubicBezTo>
                      <a:cubicBezTo>
                        <a:pt x="1681" y="1048"/>
                        <a:pt x="1681" y="1048"/>
                        <a:pt x="1681" y="1048"/>
                      </a:cubicBezTo>
                      <a:cubicBezTo>
                        <a:pt x="1682" y="1046"/>
                        <a:pt x="1682" y="1046"/>
                        <a:pt x="1682" y="1046"/>
                      </a:cubicBezTo>
                      <a:cubicBezTo>
                        <a:pt x="1683" y="1043"/>
                        <a:pt x="1684" y="1040"/>
                        <a:pt x="1684" y="1037"/>
                      </a:cubicBezTo>
                      <a:cubicBezTo>
                        <a:pt x="1684" y="1029"/>
                        <a:pt x="1680" y="1022"/>
                        <a:pt x="1673" y="1019"/>
                      </a:cubicBezTo>
                      <a:cubicBezTo>
                        <a:pt x="1673" y="1019"/>
                        <a:pt x="1673" y="1019"/>
                        <a:pt x="1673" y="1019"/>
                      </a:cubicBezTo>
                      <a:cubicBezTo>
                        <a:pt x="1564" y="1019"/>
                        <a:pt x="1564" y="1019"/>
                        <a:pt x="1564" y="1019"/>
                      </a:cubicBezTo>
                      <a:cubicBezTo>
                        <a:pt x="1564" y="16"/>
                        <a:pt x="1564" y="16"/>
                        <a:pt x="1564" y="16"/>
                      </a:cubicBezTo>
                      <a:cubicBezTo>
                        <a:pt x="141" y="16"/>
                        <a:pt x="141" y="16"/>
                        <a:pt x="141" y="16"/>
                      </a:cubicBezTo>
                      <a:cubicBezTo>
                        <a:pt x="137" y="1019"/>
                        <a:pt x="137" y="1019"/>
                        <a:pt x="137" y="1019"/>
                      </a:cubicBezTo>
                      <a:cubicBezTo>
                        <a:pt x="32" y="1019"/>
                        <a:pt x="32" y="1019"/>
                        <a:pt x="32" y="1019"/>
                      </a:cubicBezTo>
                      <a:cubicBezTo>
                        <a:pt x="31" y="1019"/>
                        <a:pt x="29" y="1020"/>
                        <a:pt x="27" y="1020"/>
                      </a:cubicBezTo>
                      <a:cubicBezTo>
                        <a:pt x="21" y="1022"/>
                        <a:pt x="16" y="1029"/>
                        <a:pt x="16" y="1037"/>
                      </a:cubicBezTo>
                      <a:cubicBezTo>
                        <a:pt x="16" y="1039"/>
                        <a:pt x="17" y="1043"/>
                        <a:pt x="20" y="1048"/>
                      </a:cubicBezTo>
                      <a:close/>
                      <a:moveTo>
                        <a:pt x="1689" y="1051"/>
                      </a:moveTo>
                      <a:cubicBezTo>
                        <a:pt x="1689" y="1051"/>
                        <a:pt x="1689" y="1051"/>
                        <a:pt x="1689" y="10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sp>
              <p:nvSpPr>
                <p:cNvPr id="23" name="Freeform 6"/>
                <p:cNvSpPr>
                  <a:spLocks noEditPoints="1"/>
                </p:cNvSpPr>
                <p:nvPr/>
              </p:nvSpPr>
              <p:spPr bwMode="auto">
                <a:xfrm>
                  <a:off x="3021" y="1500"/>
                  <a:ext cx="1430" cy="971"/>
                </a:xfrm>
                <a:custGeom>
                  <a:avLst/>
                  <a:gdLst>
                    <a:gd name="T0" fmla="*/ 1297 w 1305"/>
                    <a:gd name="T1" fmla="*/ 885 h 885"/>
                    <a:gd name="T2" fmla="*/ 8 w 1305"/>
                    <a:gd name="T3" fmla="*/ 885 h 885"/>
                    <a:gd name="T4" fmla="*/ 2 w 1305"/>
                    <a:gd name="T5" fmla="*/ 882 h 885"/>
                    <a:gd name="T6" fmla="*/ 0 w 1305"/>
                    <a:gd name="T7" fmla="*/ 877 h 885"/>
                    <a:gd name="T8" fmla="*/ 4 w 1305"/>
                    <a:gd name="T9" fmla="*/ 8 h 885"/>
                    <a:gd name="T10" fmla="*/ 12 w 1305"/>
                    <a:gd name="T11" fmla="*/ 0 h 885"/>
                    <a:gd name="T12" fmla="*/ 1297 w 1305"/>
                    <a:gd name="T13" fmla="*/ 0 h 885"/>
                    <a:gd name="T14" fmla="*/ 1305 w 1305"/>
                    <a:gd name="T15" fmla="*/ 8 h 885"/>
                    <a:gd name="T16" fmla="*/ 1305 w 1305"/>
                    <a:gd name="T17" fmla="*/ 877 h 885"/>
                    <a:gd name="T18" fmla="*/ 1297 w 1305"/>
                    <a:gd name="T19" fmla="*/ 885 h 885"/>
                    <a:gd name="T20" fmla="*/ 16 w 1305"/>
                    <a:gd name="T21" fmla="*/ 869 h 885"/>
                    <a:gd name="T22" fmla="*/ 1289 w 1305"/>
                    <a:gd name="T23" fmla="*/ 869 h 885"/>
                    <a:gd name="T24" fmla="*/ 1289 w 1305"/>
                    <a:gd name="T25" fmla="*/ 16 h 885"/>
                    <a:gd name="T26" fmla="*/ 20 w 1305"/>
                    <a:gd name="T27" fmla="*/ 16 h 885"/>
                    <a:gd name="T28" fmla="*/ 16 w 1305"/>
                    <a:gd name="T29" fmla="*/ 869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5" h="885">
                      <a:moveTo>
                        <a:pt x="1297" y="885"/>
                      </a:moveTo>
                      <a:cubicBezTo>
                        <a:pt x="8" y="885"/>
                        <a:pt x="8" y="885"/>
                        <a:pt x="8" y="885"/>
                      </a:cubicBezTo>
                      <a:cubicBezTo>
                        <a:pt x="6" y="885"/>
                        <a:pt x="4" y="884"/>
                        <a:pt x="2" y="882"/>
                      </a:cubicBezTo>
                      <a:cubicBezTo>
                        <a:pt x="1" y="881"/>
                        <a:pt x="0" y="879"/>
                        <a:pt x="0" y="877"/>
                      </a:cubicBezTo>
                      <a:cubicBezTo>
                        <a:pt x="4" y="8"/>
                        <a:pt x="4" y="8"/>
                        <a:pt x="4" y="8"/>
                      </a:cubicBezTo>
                      <a:cubicBezTo>
                        <a:pt x="4" y="4"/>
                        <a:pt x="8" y="0"/>
                        <a:pt x="12" y="0"/>
                      </a:cubicBezTo>
                      <a:cubicBezTo>
                        <a:pt x="1297" y="0"/>
                        <a:pt x="1297" y="0"/>
                        <a:pt x="1297" y="0"/>
                      </a:cubicBezTo>
                      <a:cubicBezTo>
                        <a:pt x="1301" y="0"/>
                        <a:pt x="1305" y="4"/>
                        <a:pt x="1305" y="8"/>
                      </a:cubicBezTo>
                      <a:cubicBezTo>
                        <a:pt x="1305" y="877"/>
                        <a:pt x="1305" y="877"/>
                        <a:pt x="1305" y="877"/>
                      </a:cubicBezTo>
                      <a:cubicBezTo>
                        <a:pt x="1305" y="881"/>
                        <a:pt x="1301" y="885"/>
                        <a:pt x="1297" y="885"/>
                      </a:cubicBezTo>
                      <a:close/>
                      <a:moveTo>
                        <a:pt x="16" y="869"/>
                      </a:moveTo>
                      <a:cubicBezTo>
                        <a:pt x="1289" y="869"/>
                        <a:pt x="1289" y="869"/>
                        <a:pt x="1289" y="869"/>
                      </a:cubicBezTo>
                      <a:cubicBezTo>
                        <a:pt x="1289" y="16"/>
                        <a:pt x="1289" y="16"/>
                        <a:pt x="1289" y="16"/>
                      </a:cubicBezTo>
                      <a:cubicBezTo>
                        <a:pt x="20" y="16"/>
                        <a:pt x="20" y="16"/>
                        <a:pt x="20" y="16"/>
                      </a:cubicBezTo>
                      <a:lnTo>
                        <a:pt x="16" y="8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sp>
              <p:nvSpPr>
                <p:cNvPr id="24" name="Freeform 7"/>
                <p:cNvSpPr>
                  <a:spLocks/>
                </p:cNvSpPr>
                <p:nvPr/>
              </p:nvSpPr>
              <p:spPr bwMode="auto">
                <a:xfrm>
                  <a:off x="3567" y="2574"/>
                  <a:ext cx="337" cy="27"/>
                </a:xfrm>
                <a:custGeom>
                  <a:avLst/>
                  <a:gdLst>
                    <a:gd name="T0" fmla="*/ 296 w 308"/>
                    <a:gd name="T1" fmla="*/ 0 h 25"/>
                    <a:gd name="T2" fmla="*/ 13 w 308"/>
                    <a:gd name="T3" fmla="*/ 0 h 25"/>
                    <a:gd name="T4" fmla="*/ 0 w 308"/>
                    <a:gd name="T5" fmla="*/ 13 h 25"/>
                    <a:gd name="T6" fmla="*/ 13 w 308"/>
                    <a:gd name="T7" fmla="*/ 25 h 25"/>
                    <a:gd name="T8" fmla="*/ 296 w 308"/>
                    <a:gd name="T9" fmla="*/ 25 h 25"/>
                    <a:gd name="T10" fmla="*/ 308 w 308"/>
                    <a:gd name="T11" fmla="*/ 13 h 25"/>
                    <a:gd name="T12" fmla="*/ 296 w 30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08" h="25">
                      <a:moveTo>
                        <a:pt x="296" y="0"/>
                      </a:moveTo>
                      <a:cubicBezTo>
                        <a:pt x="13" y="0"/>
                        <a:pt x="13" y="0"/>
                        <a:pt x="13" y="0"/>
                      </a:cubicBezTo>
                      <a:cubicBezTo>
                        <a:pt x="6" y="0"/>
                        <a:pt x="0" y="6"/>
                        <a:pt x="0" y="13"/>
                      </a:cubicBezTo>
                      <a:cubicBezTo>
                        <a:pt x="0" y="19"/>
                        <a:pt x="6" y="25"/>
                        <a:pt x="13" y="25"/>
                      </a:cubicBezTo>
                      <a:cubicBezTo>
                        <a:pt x="296" y="25"/>
                        <a:pt x="296" y="25"/>
                        <a:pt x="296" y="25"/>
                      </a:cubicBezTo>
                      <a:cubicBezTo>
                        <a:pt x="303" y="25"/>
                        <a:pt x="308" y="19"/>
                        <a:pt x="308" y="13"/>
                      </a:cubicBezTo>
                      <a:cubicBezTo>
                        <a:pt x="308" y="6"/>
                        <a:pt x="303" y="0"/>
                        <a:pt x="29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sp>
              <p:nvSpPr>
                <p:cNvPr id="25" name="Freeform 8"/>
                <p:cNvSpPr>
                  <a:spLocks/>
                </p:cNvSpPr>
                <p:nvPr/>
              </p:nvSpPr>
              <p:spPr bwMode="auto">
                <a:xfrm>
                  <a:off x="2937" y="2518"/>
                  <a:ext cx="1630" cy="17"/>
                </a:xfrm>
                <a:custGeom>
                  <a:avLst/>
                  <a:gdLst>
                    <a:gd name="T0" fmla="*/ 1480 w 1488"/>
                    <a:gd name="T1" fmla="*/ 16 h 16"/>
                    <a:gd name="T2" fmla="*/ 8 w 1488"/>
                    <a:gd name="T3" fmla="*/ 16 h 16"/>
                    <a:gd name="T4" fmla="*/ 0 w 1488"/>
                    <a:gd name="T5" fmla="*/ 8 h 16"/>
                    <a:gd name="T6" fmla="*/ 8 w 1488"/>
                    <a:gd name="T7" fmla="*/ 0 h 16"/>
                    <a:gd name="T8" fmla="*/ 1480 w 1488"/>
                    <a:gd name="T9" fmla="*/ 0 h 16"/>
                    <a:gd name="T10" fmla="*/ 1488 w 1488"/>
                    <a:gd name="T11" fmla="*/ 8 h 16"/>
                    <a:gd name="T12" fmla="*/ 1480 w 148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488" h="16">
                      <a:moveTo>
                        <a:pt x="1480" y="16"/>
                      </a:moveTo>
                      <a:cubicBezTo>
                        <a:pt x="8" y="16"/>
                        <a:pt x="8" y="16"/>
                        <a:pt x="8" y="16"/>
                      </a:cubicBezTo>
                      <a:cubicBezTo>
                        <a:pt x="4" y="16"/>
                        <a:pt x="0" y="13"/>
                        <a:pt x="0" y="8"/>
                      </a:cubicBezTo>
                      <a:cubicBezTo>
                        <a:pt x="0" y="4"/>
                        <a:pt x="4" y="0"/>
                        <a:pt x="8" y="0"/>
                      </a:cubicBezTo>
                      <a:cubicBezTo>
                        <a:pt x="1480" y="0"/>
                        <a:pt x="1480" y="0"/>
                        <a:pt x="1480" y="0"/>
                      </a:cubicBezTo>
                      <a:cubicBezTo>
                        <a:pt x="1484" y="0"/>
                        <a:pt x="1488" y="4"/>
                        <a:pt x="1488" y="8"/>
                      </a:cubicBezTo>
                      <a:cubicBezTo>
                        <a:pt x="1488" y="13"/>
                        <a:pt x="1484" y="16"/>
                        <a:pt x="148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grpSp>
          <p:sp>
            <p:nvSpPr>
              <p:cNvPr id="9" name="Freeform 8"/>
              <p:cNvSpPr>
                <a:spLocks noEditPoints="1"/>
              </p:cNvSpPr>
              <p:nvPr/>
            </p:nvSpPr>
            <p:spPr bwMode="auto">
              <a:xfrm>
                <a:off x="6151715" y="2539877"/>
                <a:ext cx="1111250" cy="715962"/>
              </a:xfrm>
              <a:custGeom>
                <a:avLst/>
                <a:gdLst>
                  <a:gd name="T0" fmla="*/ 509 w 638"/>
                  <a:gd name="T1" fmla="*/ 411 h 411"/>
                  <a:gd name="T2" fmla="*/ 125 w 638"/>
                  <a:gd name="T3" fmla="*/ 411 h 411"/>
                  <a:gd name="T4" fmla="*/ 0 w 638"/>
                  <a:gd name="T5" fmla="*/ 292 h 411"/>
                  <a:gd name="T6" fmla="*/ 98 w 638"/>
                  <a:gd name="T7" fmla="*/ 177 h 411"/>
                  <a:gd name="T8" fmla="*/ 98 w 638"/>
                  <a:gd name="T9" fmla="*/ 175 h 411"/>
                  <a:gd name="T10" fmla="*/ 177 w 638"/>
                  <a:gd name="T11" fmla="*/ 31 h 411"/>
                  <a:gd name="T12" fmla="*/ 279 w 638"/>
                  <a:gd name="T13" fmla="*/ 0 h 411"/>
                  <a:gd name="T14" fmla="*/ 423 w 638"/>
                  <a:gd name="T15" fmla="*/ 73 h 411"/>
                  <a:gd name="T16" fmla="*/ 468 w 638"/>
                  <a:gd name="T17" fmla="*/ 63 h 411"/>
                  <a:gd name="T18" fmla="*/ 528 w 638"/>
                  <a:gd name="T19" fmla="*/ 79 h 411"/>
                  <a:gd name="T20" fmla="*/ 529 w 638"/>
                  <a:gd name="T21" fmla="*/ 79 h 411"/>
                  <a:gd name="T22" fmla="*/ 576 w 638"/>
                  <a:gd name="T23" fmla="*/ 162 h 411"/>
                  <a:gd name="T24" fmla="*/ 638 w 638"/>
                  <a:gd name="T25" fmla="*/ 274 h 411"/>
                  <a:gd name="T26" fmla="*/ 509 w 638"/>
                  <a:gd name="T27" fmla="*/ 411 h 411"/>
                  <a:gd name="T28" fmla="*/ 279 w 638"/>
                  <a:gd name="T29" fmla="*/ 16 h 411"/>
                  <a:gd name="T30" fmla="*/ 185 w 638"/>
                  <a:gd name="T31" fmla="*/ 44 h 411"/>
                  <a:gd name="T32" fmla="*/ 114 w 638"/>
                  <a:gd name="T33" fmla="*/ 175 h 411"/>
                  <a:gd name="T34" fmla="*/ 114 w 638"/>
                  <a:gd name="T35" fmla="*/ 190 h 411"/>
                  <a:gd name="T36" fmla="*/ 107 w 638"/>
                  <a:gd name="T37" fmla="*/ 191 h 411"/>
                  <a:gd name="T38" fmla="*/ 16 w 638"/>
                  <a:gd name="T39" fmla="*/ 292 h 411"/>
                  <a:gd name="T40" fmla="*/ 125 w 638"/>
                  <a:gd name="T41" fmla="*/ 395 h 411"/>
                  <a:gd name="T42" fmla="*/ 509 w 638"/>
                  <a:gd name="T43" fmla="*/ 395 h 411"/>
                  <a:gd name="T44" fmla="*/ 622 w 638"/>
                  <a:gd name="T45" fmla="*/ 274 h 411"/>
                  <a:gd name="T46" fmla="*/ 564 w 638"/>
                  <a:gd name="T47" fmla="*/ 173 h 411"/>
                  <a:gd name="T48" fmla="*/ 560 w 638"/>
                  <a:gd name="T49" fmla="*/ 171 h 411"/>
                  <a:gd name="T50" fmla="*/ 560 w 638"/>
                  <a:gd name="T51" fmla="*/ 166 h 411"/>
                  <a:gd name="T52" fmla="*/ 520 w 638"/>
                  <a:gd name="T53" fmla="*/ 93 h 411"/>
                  <a:gd name="T54" fmla="*/ 468 w 638"/>
                  <a:gd name="T55" fmla="*/ 79 h 411"/>
                  <a:gd name="T56" fmla="*/ 425 w 638"/>
                  <a:gd name="T57" fmla="*/ 90 h 411"/>
                  <a:gd name="T58" fmla="*/ 418 w 638"/>
                  <a:gd name="T59" fmla="*/ 94 h 411"/>
                  <a:gd name="T60" fmla="*/ 414 w 638"/>
                  <a:gd name="T61" fmla="*/ 87 h 411"/>
                  <a:gd name="T62" fmla="*/ 279 w 638"/>
                  <a:gd name="T63" fmla="*/ 1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8" h="411">
                    <a:moveTo>
                      <a:pt x="509" y="411"/>
                    </a:moveTo>
                    <a:cubicBezTo>
                      <a:pt x="125" y="411"/>
                      <a:pt x="125" y="411"/>
                      <a:pt x="125" y="411"/>
                    </a:cubicBezTo>
                    <a:cubicBezTo>
                      <a:pt x="55" y="411"/>
                      <a:pt x="0" y="358"/>
                      <a:pt x="0" y="292"/>
                    </a:cubicBezTo>
                    <a:cubicBezTo>
                      <a:pt x="0" y="233"/>
                      <a:pt x="50" y="186"/>
                      <a:pt x="98" y="177"/>
                    </a:cubicBezTo>
                    <a:cubicBezTo>
                      <a:pt x="98" y="175"/>
                      <a:pt x="98" y="175"/>
                      <a:pt x="98" y="175"/>
                    </a:cubicBezTo>
                    <a:cubicBezTo>
                      <a:pt x="98" y="117"/>
                      <a:pt x="128" y="62"/>
                      <a:pt x="177" y="31"/>
                    </a:cubicBezTo>
                    <a:cubicBezTo>
                      <a:pt x="211" y="10"/>
                      <a:pt x="245" y="0"/>
                      <a:pt x="279" y="0"/>
                    </a:cubicBezTo>
                    <a:cubicBezTo>
                      <a:pt x="337" y="0"/>
                      <a:pt x="392" y="28"/>
                      <a:pt x="423" y="73"/>
                    </a:cubicBezTo>
                    <a:cubicBezTo>
                      <a:pt x="440" y="65"/>
                      <a:pt x="456" y="63"/>
                      <a:pt x="468" y="63"/>
                    </a:cubicBezTo>
                    <a:cubicBezTo>
                      <a:pt x="489" y="63"/>
                      <a:pt x="511" y="69"/>
                      <a:pt x="528" y="79"/>
                    </a:cubicBezTo>
                    <a:cubicBezTo>
                      <a:pt x="529" y="79"/>
                      <a:pt x="529" y="79"/>
                      <a:pt x="529" y="79"/>
                    </a:cubicBezTo>
                    <a:cubicBezTo>
                      <a:pt x="558" y="98"/>
                      <a:pt x="575" y="128"/>
                      <a:pt x="576" y="162"/>
                    </a:cubicBezTo>
                    <a:cubicBezTo>
                      <a:pt x="615" y="187"/>
                      <a:pt x="638" y="228"/>
                      <a:pt x="638" y="274"/>
                    </a:cubicBezTo>
                    <a:cubicBezTo>
                      <a:pt x="638" y="348"/>
                      <a:pt x="579" y="411"/>
                      <a:pt x="509" y="411"/>
                    </a:cubicBezTo>
                    <a:close/>
                    <a:moveTo>
                      <a:pt x="279" y="16"/>
                    </a:moveTo>
                    <a:cubicBezTo>
                      <a:pt x="248" y="16"/>
                      <a:pt x="217" y="26"/>
                      <a:pt x="185" y="44"/>
                    </a:cubicBezTo>
                    <a:cubicBezTo>
                      <a:pt x="142" y="73"/>
                      <a:pt x="114" y="123"/>
                      <a:pt x="114" y="175"/>
                    </a:cubicBezTo>
                    <a:cubicBezTo>
                      <a:pt x="114" y="190"/>
                      <a:pt x="114" y="190"/>
                      <a:pt x="114" y="190"/>
                    </a:cubicBezTo>
                    <a:cubicBezTo>
                      <a:pt x="107" y="191"/>
                      <a:pt x="107" y="191"/>
                      <a:pt x="107" y="191"/>
                    </a:cubicBezTo>
                    <a:cubicBezTo>
                      <a:pt x="64" y="197"/>
                      <a:pt x="16" y="239"/>
                      <a:pt x="16" y="292"/>
                    </a:cubicBezTo>
                    <a:cubicBezTo>
                      <a:pt x="16" y="349"/>
                      <a:pt x="64" y="395"/>
                      <a:pt x="125" y="395"/>
                    </a:cubicBezTo>
                    <a:cubicBezTo>
                      <a:pt x="509" y="395"/>
                      <a:pt x="509" y="395"/>
                      <a:pt x="509" y="395"/>
                    </a:cubicBezTo>
                    <a:cubicBezTo>
                      <a:pt x="570" y="395"/>
                      <a:pt x="622" y="340"/>
                      <a:pt x="622" y="274"/>
                    </a:cubicBezTo>
                    <a:cubicBezTo>
                      <a:pt x="622" y="232"/>
                      <a:pt x="601" y="195"/>
                      <a:pt x="564" y="173"/>
                    </a:cubicBezTo>
                    <a:cubicBezTo>
                      <a:pt x="560" y="171"/>
                      <a:pt x="560" y="171"/>
                      <a:pt x="560" y="171"/>
                    </a:cubicBezTo>
                    <a:cubicBezTo>
                      <a:pt x="560" y="166"/>
                      <a:pt x="560" y="166"/>
                      <a:pt x="560" y="166"/>
                    </a:cubicBezTo>
                    <a:cubicBezTo>
                      <a:pt x="560" y="136"/>
                      <a:pt x="546" y="110"/>
                      <a:pt x="520" y="93"/>
                    </a:cubicBezTo>
                    <a:cubicBezTo>
                      <a:pt x="506" y="84"/>
                      <a:pt x="486" y="79"/>
                      <a:pt x="468" y="79"/>
                    </a:cubicBezTo>
                    <a:cubicBezTo>
                      <a:pt x="452" y="79"/>
                      <a:pt x="437" y="83"/>
                      <a:pt x="425" y="90"/>
                    </a:cubicBezTo>
                    <a:cubicBezTo>
                      <a:pt x="418" y="94"/>
                      <a:pt x="418" y="94"/>
                      <a:pt x="418" y="94"/>
                    </a:cubicBezTo>
                    <a:cubicBezTo>
                      <a:pt x="414" y="87"/>
                      <a:pt x="414" y="87"/>
                      <a:pt x="414" y="87"/>
                    </a:cubicBezTo>
                    <a:cubicBezTo>
                      <a:pt x="386" y="44"/>
                      <a:pt x="334" y="16"/>
                      <a:pt x="279" y="16"/>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grpSp>
            <p:nvGrpSpPr>
              <p:cNvPr id="10" name="Group 12"/>
              <p:cNvGrpSpPr>
                <a:grpSpLocks noChangeAspect="1"/>
              </p:cNvGrpSpPr>
              <p:nvPr/>
            </p:nvGrpSpPr>
            <p:grpSpPr bwMode="auto">
              <a:xfrm>
                <a:off x="8158314" y="1995364"/>
                <a:ext cx="808038" cy="1517649"/>
                <a:chOff x="4666" y="1418"/>
                <a:chExt cx="509" cy="956"/>
              </a:xfrm>
            </p:grpSpPr>
            <p:sp>
              <p:nvSpPr>
                <p:cNvPr id="17" name="AutoShape 11"/>
                <p:cNvSpPr>
                  <a:spLocks noChangeAspect="1" noChangeArrowheads="1" noTextEdit="1"/>
                </p:cNvSpPr>
                <p:nvPr/>
              </p:nvSpPr>
              <p:spPr bwMode="auto">
                <a:xfrm>
                  <a:off x="4666" y="1419"/>
                  <a:ext cx="509" cy="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sp>
              <p:nvSpPr>
                <p:cNvPr id="18" name="Rectangle 13"/>
                <p:cNvSpPr>
                  <a:spLocks noChangeArrowheads="1"/>
                </p:cNvSpPr>
                <p:nvPr/>
              </p:nvSpPr>
              <p:spPr bwMode="auto">
                <a:xfrm>
                  <a:off x="4675" y="2160"/>
                  <a:ext cx="490"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sp>
              <p:nvSpPr>
                <p:cNvPr id="19" name="Rectangle 14"/>
                <p:cNvSpPr>
                  <a:spLocks noChangeArrowheads="1"/>
                </p:cNvSpPr>
                <p:nvPr/>
              </p:nvSpPr>
              <p:spPr bwMode="auto">
                <a:xfrm>
                  <a:off x="4675" y="1512"/>
                  <a:ext cx="491"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sp>
              <p:nvSpPr>
                <p:cNvPr id="20" name="Oval 15"/>
                <p:cNvSpPr>
                  <a:spLocks noChangeArrowheads="1"/>
                </p:cNvSpPr>
                <p:nvPr/>
              </p:nvSpPr>
              <p:spPr bwMode="auto">
                <a:xfrm>
                  <a:off x="4886" y="2225"/>
                  <a:ext cx="87" cy="8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sp>
              <p:nvSpPr>
                <p:cNvPr id="21" name="Freeform 16"/>
                <p:cNvSpPr>
                  <a:spLocks noEditPoints="1"/>
                </p:cNvSpPr>
                <p:nvPr/>
              </p:nvSpPr>
              <p:spPr bwMode="auto">
                <a:xfrm>
                  <a:off x="4666" y="1418"/>
                  <a:ext cx="509" cy="956"/>
                </a:xfrm>
                <a:custGeom>
                  <a:avLst/>
                  <a:gdLst>
                    <a:gd name="T0" fmla="*/ 435 w 462"/>
                    <a:gd name="T1" fmla="*/ 871 h 871"/>
                    <a:gd name="T2" fmla="*/ 27 w 462"/>
                    <a:gd name="T3" fmla="*/ 871 h 871"/>
                    <a:gd name="T4" fmla="*/ 0 w 462"/>
                    <a:gd name="T5" fmla="*/ 844 h 871"/>
                    <a:gd name="T6" fmla="*/ 0 w 462"/>
                    <a:gd name="T7" fmla="*/ 27 h 871"/>
                    <a:gd name="T8" fmla="*/ 27 w 462"/>
                    <a:gd name="T9" fmla="*/ 0 h 871"/>
                    <a:gd name="T10" fmla="*/ 435 w 462"/>
                    <a:gd name="T11" fmla="*/ 0 h 871"/>
                    <a:gd name="T12" fmla="*/ 462 w 462"/>
                    <a:gd name="T13" fmla="*/ 27 h 871"/>
                    <a:gd name="T14" fmla="*/ 462 w 462"/>
                    <a:gd name="T15" fmla="*/ 844 h 871"/>
                    <a:gd name="T16" fmla="*/ 435 w 462"/>
                    <a:gd name="T17" fmla="*/ 871 h 871"/>
                    <a:gd name="T18" fmla="*/ 27 w 462"/>
                    <a:gd name="T19" fmla="*/ 16 h 871"/>
                    <a:gd name="T20" fmla="*/ 16 w 462"/>
                    <a:gd name="T21" fmla="*/ 27 h 871"/>
                    <a:gd name="T22" fmla="*/ 16 w 462"/>
                    <a:gd name="T23" fmla="*/ 844 h 871"/>
                    <a:gd name="T24" fmla="*/ 27 w 462"/>
                    <a:gd name="T25" fmla="*/ 855 h 871"/>
                    <a:gd name="T26" fmla="*/ 435 w 462"/>
                    <a:gd name="T27" fmla="*/ 855 h 871"/>
                    <a:gd name="T28" fmla="*/ 446 w 462"/>
                    <a:gd name="T29" fmla="*/ 844 h 871"/>
                    <a:gd name="T30" fmla="*/ 446 w 462"/>
                    <a:gd name="T31" fmla="*/ 27 h 871"/>
                    <a:gd name="T32" fmla="*/ 435 w 462"/>
                    <a:gd name="T33" fmla="*/ 16 h 871"/>
                    <a:gd name="T34" fmla="*/ 27 w 462"/>
                    <a:gd name="T35" fmla="*/ 16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2" h="871">
                      <a:moveTo>
                        <a:pt x="435" y="871"/>
                      </a:moveTo>
                      <a:cubicBezTo>
                        <a:pt x="27" y="871"/>
                        <a:pt x="27" y="871"/>
                        <a:pt x="27" y="871"/>
                      </a:cubicBezTo>
                      <a:cubicBezTo>
                        <a:pt x="12" y="871"/>
                        <a:pt x="0" y="859"/>
                        <a:pt x="0" y="844"/>
                      </a:cubicBezTo>
                      <a:cubicBezTo>
                        <a:pt x="0" y="27"/>
                        <a:pt x="0" y="27"/>
                        <a:pt x="0" y="27"/>
                      </a:cubicBezTo>
                      <a:cubicBezTo>
                        <a:pt x="0" y="12"/>
                        <a:pt x="12" y="0"/>
                        <a:pt x="27" y="0"/>
                      </a:cubicBezTo>
                      <a:cubicBezTo>
                        <a:pt x="435" y="0"/>
                        <a:pt x="435" y="0"/>
                        <a:pt x="435" y="0"/>
                      </a:cubicBezTo>
                      <a:cubicBezTo>
                        <a:pt x="450" y="0"/>
                        <a:pt x="462" y="12"/>
                        <a:pt x="462" y="27"/>
                      </a:cubicBezTo>
                      <a:cubicBezTo>
                        <a:pt x="462" y="844"/>
                        <a:pt x="462" y="844"/>
                        <a:pt x="462" y="844"/>
                      </a:cubicBezTo>
                      <a:cubicBezTo>
                        <a:pt x="462" y="859"/>
                        <a:pt x="450" y="871"/>
                        <a:pt x="435" y="871"/>
                      </a:cubicBezTo>
                      <a:close/>
                      <a:moveTo>
                        <a:pt x="27" y="16"/>
                      </a:moveTo>
                      <a:cubicBezTo>
                        <a:pt x="21" y="16"/>
                        <a:pt x="16" y="21"/>
                        <a:pt x="16" y="27"/>
                      </a:cubicBezTo>
                      <a:cubicBezTo>
                        <a:pt x="16" y="844"/>
                        <a:pt x="16" y="844"/>
                        <a:pt x="16" y="844"/>
                      </a:cubicBezTo>
                      <a:cubicBezTo>
                        <a:pt x="16" y="850"/>
                        <a:pt x="21" y="855"/>
                        <a:pt x="27" y="855"/>
                      </a:cubicBezTo>
                      <a:cubicBezTo>
                        <a:pt x="435" y="855"/>
                        <a:pt x="435" y="855"/>
                        <a:pt x="435" y="855"/>
                      </a:cubicBezTo>
                      <a:cubicBezTo>
                        <a:pt x="441" y="855"/>
                        <a:pt x="446" y="850"/>
                        <a:pt x="446" y="844"/>
                      </a:cubicBezTo>
                      <a:cubicBezTo>
                        <a:pt x="446" y="27"/>
                        <a:pt x="446" y="27"/>
                        <a:pt x="446" y="27"/>
                      </a:cubicBezTo>
                      <a:cubicBezTo>
                        <a:pt x="446" y="21"/>
                        <a:pt x="441" y="16"/>
                        <a:pt x="435" y="16"/>
                      </a:cubicBezTo>
                      <a:lnTo>
                        <a:pt x="27"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grpSp>
          <p:sp>
            <p:nvSpPr>
              <p:cNvPr id="11" name="Freeform 17"/>
              <p:cNvSpPr>
                <a:spLocks noEditPoints="1"/>
              </p:cNvSpPr>
              <p:nvPr/>
            </p:nvSpPr>
            <p:spPr bwMode="auto">
              <a:xfrm>
                <a:off x="8307539" y="2524002"/>
                <a:ext cx="509588" cy="333375"/>
              </a:xfrm>
              <a:custGeom>
                <a:avLst/>
                <a:gdLst>
                  <a:gd name="T0" fmla="*/ 229 w 292"/>
                  <a:gd name="T1" fmla="*/ 192 h 192"/>
                  <a:gd name="T2" fmla="*/ 61 w 292"/>
                  <a:gd name="T3" fmla="*/ 192 h 192"/>
                  <a:gd name="T4" fmla="*/ 0 w 292"/>
                  <a:gd name="T5" fmla="*/ 134 h 192"/>
                  <a:gd name="T6" fmla="*/ 43 w 292"/>
                  <a:gd name="T7" fmla="*/ 78 h 192"/>
                  <a:gd name="T8" fmla="*/ 80 w 292"/>
                  <a:gd name="T9" fmla="*/ 14 h 192"/>
                  <a:gd name="T10" fmla="*/ 129 w 292"/>
                  <a:gd name="T11" fmla="*/ 0 h 192"/>
                  <a:gd name="T12" fmla="*/ 194 w 292"/>
                  <a:gd name="T13" fmla="*/ 30 h 192"/>
                  <a:gd name="T14" fmla="*/ 211 w 292"/>
                  <a:gd name="T15" fmla="*/ 28 h 192"/>
                  <a:gd name="T16" fmla="*/ 241 w 292"/>
                  <a:gd name="T17" fmla="*/ 35 h 192"/>
                  <a:gd name="T18" fmla="*/ 241 w 292"/>
                  <a:gd name="T19" fmla="*/ 36 h 192"/>
                  <a:gd name="T20" fmla="*/ 265 w 292"/>
                  <a:gd name="T21" fmla="*/ 73 h 192"/>
                  <a:gd name="T22" fmla="*/ 292 w 292"/>
                  <a:gd name="T23" fmla="*/ 126 h 192"/>
                  <a:gd name="T24" fmla="*/ 229 w 292"/>
                  <a:gd name="T25" fmla="*/ 192 h 192"/>
                  <a:gd name="T26" fmla="*/ 129 w 292"/>
                  <a:gd name="T27" fmla="*/ 20 h 192"/>
                  <a:gd name="T28" fmla="*/ 91 w 292"/>
                  <a:gd name="T29" fmla="*/ 31 h 192"/>
                  <a:gd name="T30" fmla="*/ 63 w 292"/>
                  <a:gd name="T31" fmla="*/ 83 h 192"/>
                  <a:gd name="T32" fmla="*/ 63 w 292"/>
                  <a:gd name="T33" fmla="*/ 95 h 192"/>
                  <a:gd name="T34" fmla="*/ 54 w 292"/>
                  <a:gd name="T35" fmla="*/ 96 h 192"/>
                  <a:gd name="T36" fmla="*/ 20 w 292"/>
                  <a:gd name="T37" fmla="*/ 134 h 192"/>
                  <a:gd name="T38" fmla="*/ 61 w 292"/>
                  <a:gd name="T39" fmla="*/ 172 h 192"/>
                  <a:gd name="T40" fmla="*/ 229 w 292"/>
                  <a:gd name="T41" fmla="*/ 172 h 192"/>
                  <a:gd name="T42" fmla="*/ 272 w 292"/>
                  <a:gd name="T43" fmla="*/ 126 h 192"/>
                  <a:gd name="T44" fmla="*/ 250 w 292"/>
                  <a:gd name="T45" fmla="*/ 88 h 192"/>
                  <a:gd name="T46" fmla="*/ 245 w 292"/>
                  <a:gd name="T47" fmla="*/ 85 h 192"/>
                  <a:gd name="T48" fmla="*/ 245 w 292"/>
                  <a:gd name="T49" fmla="*/ 79 h 192"/>
                  <a:gd name="T50" fmla="*/ 230 w 292"/>
                  <a:gd name="T51" fmla="*/ 52 h 192"/>
                  <a:gd name="T52" fmla="*/ 211 w 292"/>
                  <a:gd name="T53" fmla="*/ 48 h 192"/>
                  <a:gd name="T54" fmla="*/ 196 w 292"/>
                  <a:gd name="T55" fmla="*/ 51 h 192"/>
                  <a:gd name="T56" fmla="*/ 187 w 292"/>
                  <a:gd name="T57" fmla="*/ 56 h 192"/>
                  <a:gd name="T58" fmla="*/ 182 w 292"/>
                  <a:gd name="T59" fmla="*/ 48 h 192"/>
                  <a:gd name="T60" fmla="*/ 129 w 292"/>
                  <a:gd name="T61" fmla="*/ 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192">
                    <a:moveTo>
                      <a:pt x="229" y="192"/>
                    </a:moveTo>
                    <a:cubicBezTo>
                      <a:pt x="61" y="192"/>
                      <a:pt x="61" y="192"/>
                      <a:pt x="61" y="192"/>
                    </a:cubicBezTo>
                    <a:cubicBezTo>
                      <a:pt x="27" y="192"/>
                      <a:pt x="0" y="167"/>
                      <a:pt x="0" y="134"/>
                    </a:cubicBezTo>
                    <a:cubicBezTo>
                      <a:pt x="0" y="107"/>
                      <a:pt x="21" y="85"/>
                      <a:pt x="43" y="78"/>
                    </a:cubicBezTo>
                    <a:cubicBezTo>
                      <a:pt x="45" y="53"/>
                      <a:pt x="59" y="28"/>
                      <a:pt x="80" y="14"/>
                    </a:cubicBezTo>
                    <a:cubicBezTo>
                      <a:pt x="97" y="5"/>
                      <a:pt x="113" y="0"/>
                      <a:pt x="129" y="0"/>
                    </a:cubicBezTo>
                    <a:cubicBezTo>
                      <a:pt x="154" y="0"/>
                      <a:pt x="178" y="11"/>
                      <a:pt x="194" y="30"/>
                    </a:cubicBezTo>
                    <a:cubicBezTo>
                      <a:pt x="200" y="28"/>
                      <a:pt x="207" y="28"/>
                      <a:pt x="211" y="28"/>
                    </a:cubicBezTo>
                    <a:cubicBezTo>
                      <a:pt x="222" y="28"/>
                      <a:pt x="232" y="30"/>
                      <a:pt x="241" y="35"/>
                    </a:cubicBezTo>
                    <a:cubicBezTo>
                      <a:pt x="241" y="36"/>
                      <a:pt x="241" y="36"/>
                      <a:pt x="241" y="36"/>
                    </a:cubicBezTo>
                    <a:cubicBezTo>
                      <a:pt x="255" y="44"/>
                      <a:pt x="263" y="58"/>
                      <a:pt x="265" y="73"/>
                    </a:cubicBezTo>
                    <a:cubicBezTo>
                      <a:pt x="282" y="86"/>
                      <a:pt x="292" y="105"/>
                      <a:pt x="292" y="126"/>
                    </a:cubicBezTo>
                    <a:cubicBezTo>
                      <a:pt x="292" y="162"/>
                      <a:pt x="263" y="192"/>
                      <a:pt x="229" y="192"/>
                    </a:cubicBezTo>
                    <a:close/>
                    <a:moveTo>
                      <a:pt x="129" y="20"/>
                    </a:moveTo>
                    <a:cubicBezTo>
                      <a:pt x="116" y="20"/>
                      <a:pt x="104" y="24"/>
                      <a:pt x="91" y="31"/>
                    </a:cubicBezTo>
                    <a:cubicBezTo>
                      <a:pt x="74" y="42"/>
                      <a:pt x="63" y="62"/>
                      <a:pt x="63" y="83"/>
                    </a:cubicBezTo>
                    <a:cubicBezTo>
                      <a:pt x="63" y="95"/>
                      <a:pt x="63" y="95"/>
                      <a:pt x="63" y="95"/>
                    </a:cubicBezTo>
                    <a:cubicBezTo>
                      <a:pt x="54" y="96"/>
                      <a:pt x="54" y="96"/>
                      <a:pt x="54" y="96"/>
                    </a:cubicBezTo>
                    <a:cubicBezTo>
                      <a:pt x="38" y="98"/>
                      <a:pt x="20" y="114"/>
                      <a:pt x="20" y="134"/>
                    </a:cubicBezTo>
                    <a:cubicBezTo>
                      <a:pt x="20" y="155"/>
                      <a:pt x="38" y="172"/>
                      <a:pt x="61" y="172"/>
                    </a:cubicBezTo>
                    <a:cubicBezTo>
                      <a:pt x="229" y="172"/>
                      <a:pt x="229" y="172"/>
                      <a:pt x="229" y="172"/>
                    </a:cubicBezTo>
                    <a:cubicBezTo>
                      <a:pt x="252" y="172"/>
                      <a:pt x="272" y="151"/>
                      <a:pt x="272" y="126"/>
                    </a:cubicBezTo>
                    <a:cubicBezTo>
                      <a:pt x="272" y="110"/>
                      <a:pt x="264" y="96"/>
                      <a:pt x="250" y="88"/>
                    </a:cubicBezTo>
                    <a:cubicBezTo>
                      <a:pt x="245" y="85"/>
                      <a:pt x="245" y="85"/>
                      <a:pt x="245" y="85"/>
                    </a:cubicBezTo>
                    <a:cubicBezTo>
                      <a:pt x="245" y="79"/>
                      <a:pt x="245" y="79"/>
                      <a:pt x="245" y="79"/>
                    </a:cubicBezTo>
                    <a:cubicBezTo>
                      <a:pt x="245" y="68"/>
                      <a:pt x="240" y="59"/>
                      <a:pt x="230" y="52"/>
                    </a:cubicBezTo>
                    <a:cubicBezTo>
                      <a:pt x="225" y="49"/>
                      <a:pt x="218" y="48"/>
                      <a:pt x="211" y="48"/>
                    </a:cubicBezTo>
                    <a:cubicBezTo>
                      <a:pt x="205" y="48"/>
                      <a:pt x="200" y="49"/>
                      <a:pt x="196" y="51"/>
                    </a:cubicBezTo>
                    <a:cubicBezTo>
                      <a:pt x="187" y="56"/>
                      <a:pt x="187" y="56"/>
                      <a:pt x="187" y="56"/>
                    </a:cubicBezTo>
                    <a:cubicBezTo>
                      <a:pt x="182" y="48"/>
                      <a:pt x="182" y="48"/>
                      <a:pt x="182" y="48"/>
                    </a:cubicBezTo>
                    <a:cubicBezTo>
                      <a:pt x="171" y="31"/>
                      <a:pt x="151" y="20"/>
                      <a:pt x="129" y="20"/>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grpSp>
            <p:nvGrpSpPr>
              <p:cNvPr id="12" name="Group 20"/>
              <p:cNvGrpSpPr>
                <a:grpSpLocks noChangeAspect="1"/>
              </p:cNvGrpSpPr>
              <p:nvPr/>
            </p:nvGrpSpPr>
            <p:grpSpPr bwMode="auto">
              <a:xfrm>
                <a:off x="3097365" y="1995365"/>
                <a:ext cx="2105025" cy="1449388"/>
                <a:chOff x="1478" y="1418"/>
                <a:chExt cx="1326" cy="913"/>
              </a:xfrm>
            </p:grpSpPr>
            <p:sp>
              <p:nvSpPr>
                <p:cNvPr id="14" name="Freeform 21"/>
                <p:cNvSpPr>
                  <a:spLocks noEditPoints="1"/>
                </p:cNvSpPr>
                <p:nvPr/>
              </p:nvSpPr>
              <p:spPr bwMode="auto">
                <a:xfrm>
                  <a:off x="1478" y="1418"/>
                  <a:ext cx="1326" cy="913"/>
                </a:xfrm>
                <a:custGeom>
                  <a:avLst/>
                  <a:gdLst>
                    <a:gd name="T0" fmla="*/ 1147 w 1209"/>
                    <a:gd name="T1" fmla="*/ 832 h 832"/>
                    <a:gd name="T2" fmla="*/ 58 w 1209"/>
                    <a:gd name="T3" fmla="*/ 832 h 832"/>
                    <a:gd name="T4" fmla="*/ 0 w 1209"/>
                    <a:gd name="T5" fmla="*/ 775 h 832"/>
                    <a:gd name="T6" fmla="*/ 0 w 1209"/>
                    <a:gd name="T7" fmla="*/ 58 h 832"/>
                    <a:gd name="T8" fmla="*/ 58 w 1209"/>
                    <a:gd name="T9" fmla="*/ 0 h 832"/>
                    <a:gd name="T10" fmla="*/ 1151 w 1209"/>
                    <a:gd name="T11" fmla="*/ 0 h 832"/>
                    <a:gd name="T12" fmla="*/ 1209 w 1209"/>
                    <a:gd name="T13" fmla="*/ 58 h 832"/>
                    <a:gd name="T14" fmla="*/ 1205 w 1209"/>
                    <a:gd name="T15" fmla="*/ 775 h 832"/>
                    <a:gd name="T16" fmla="*/ 1147 w 1209"/>
                    <a:gd name="T17" fmla="*/ 832 h 832"/>
                    <a:gd name="T18" fmla="*/ 58 w 1209"/>
                    <a:gd name="T19" fmla="*/ 16 h 832"/>
                    <a:gd name="T20" fmla="*/ 16 w 1209"/>
                    <a:gd name="T21" fmla="*/ 58 h 832"/>
                    <a:gd name="T22" fmla="*/ 16 w 1209"/>
                    <a:gd name="T23" fmla="*/ 775 h 832"/>
                    <a:gd name="T24" fmla="*/ 58 w 1209"/>
                    <a:gd name="T25" fmla="*/ 816 h 832"/>
                    <a:gd name="T26" fmla="*/ 1147 w 1209"/>
                    <a:gd name="T27" fmla="*/ 816 h 832"/>
                    <a:gd name="T28" fmla="*/ 1189 w 1209"/>
                    <a:gd name="T29" fmla="*/ 775 h 832"/>
                    <a:gd name="T30" fmla="*/ 1189 w 1209"/>
                    <a:gd name="T31" fmla="*/ 775 h 832"/>
                    <a:gd name="T32" fmla="*/ 1193 w 1209"/>
                    <a:gd name="T33" fmla="*/ 58 h 832"/>
                    <a:gd name="T34" fmla="*/ 1151 w 1209"/>
                    <a:gd name="T35" fmla="*/ 16 h 832"/>
                    <a:gd name="T36" fmla="*/ 58 w 1209"/>
                    <a:gd name="T37" fmla="*/ 16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9" h="832">
                      <a:moveTo>
                        <a:pt x="1147" y="832"/>
                      </a:moveTo>
                      <a:cubicBezTo>
                        <a:pt x="58" y="832"/>
                        <a:pt x="58" y="832"/>
                        <a:pt x="58" y="832"/>
                      </a:cubicBezTo>
                      <a:cubicBezTo>
                        <a:pt x="26" y="832"/>
                        <a:pt x="0" y="806"/>
                        <a:pt x="0" y="775"/>
                      </a:cubicBezTo>
                      <a:cubicBezTo>
                        <a:pt x="0" y="58"/>
                        <a:pt x="0" y="58"/>
                        <a:pt x="0" y="58"/>
                      </a:cubicBezTo>
                      <a:cubicBezTo>
                        <a:pt x="0" y="26"/>
                        <a:pt x="26" y="0"/>
                        <a:pt x="58" y="0"/>
                      </a:cubicBezTo>
                      <a:cubicBezTo>
                        <a:pt x="1151" y="0"/>
                        <a:pt x="1151" y="0"/>
                        <a:pt x="1151" y="0"/>
                      </a:cubicBezTo>
                      <a:cubicBezTo>
                        <a:pt x="1183" y="0"/>
                        <a:pt x="1209" y="26"/>
                        <a:pt x="1209" y="58"/>
                      </a:cubicBezTo>
                      <a:cubicBezTo>
                        <a:pt x="1205" y="775"/>
                        <a:pt x="1205" y="775"/>
                        <a:pt x="1205" y="775"/>
                      </a:cubicBezTo>
                      <a:cubicBezTo>
                        <a:pt x="1205" y="806"/>
                        <a:pt x="1179" y="832"/>
                        <a:pt x="1147" y="832"/>
                      </a:cubicBezTo>
                      <a:close/>
                      <a:moveTo>
                        <a:pt x="58" y="16"/>
                      </a:moveTo>
                      <a:cubicBezTo>
                        <a:pt x="35" y="16"/>
                        <a:pt x="16" y="35"/>
                        <a:pt x="16" y="58"/>
                      </a:cubicBezTo>
                      <a:cubicBezTo>
                        <a:pt x="16" y="775"/>
                        <a:pt x="16" y="775"/>
                        <a:pt x="16" y="775"/>
                      </a:cubicBezTo>
                      <a:cubicBezTo>
                        <a:pt x="16" y="798"/>
                        <a:pt x="35" y="816"/>
                        <a:pt x="58" y="816"/>
                      </a:cubicBezTo>
                      <a:cubicBezTo>
                        <a:pt x="1147" y="816"/>
                        <a:pt x="1147" y="816"/>
                        <a:pt x="1147" y="816"/>
                      </a:cubicBezTo>
                      <a:cubicBezTo>
                        <a:pt x="1170" y="816"/>
                        <a:pt x="1189" y="798"/>
                        <a:pt x="1189" y="775"/>
                      </a:cubicBezTo>
                      <a:cubicBezTo>
                        <a:pt x="1189" y="775"/>
                        <a:pt x="1189" y="775"/>
                        <a:pt x="1189" y="775"/>
                      </a:cubicBezTo>
                      <a:cubicBezTo>
                        <a:pt x="1193" y="58"/>
                        <a:pt x="1193" y="58"/>
                        <a:pt x="1193" y="58"/>
                      </a:cubicBezTo>
                      <a:cubicBezTo>
                        <a:pt x="1193" y="35"/>
                        <a:pt x="1174" y="16"/>
                        <a:pt x="1151" y="16"/>
                      </a:cubicBezTo>
                      <a:lnTo>
                        <a:pt x="58"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sp>
              <p:nvSpPr>
                <p:cNvPr id="15" name="Freeform 22"/>
                <p:cNvSpPr>
                  <a:spLocks noEditPoints="1"/>
                </p:cNvSpPr>
                <p:nvPr/>
              </p:nvSpPr>
              <p:spPr bwMode="auto">
                <a:xfrm>
                  <a:off x="1613" y="1491"/>
                  <a:ext cx="1117" cy="766"/>
                </a:xfrm>
                <a:custGeom>
                  <a:avLst/>
                  <a:gdLst>
                    <a:gd name="T0" fmla="*/ 1113 w 1117"/>
                    <a:gd name="T1" fmla="*/ 766 h 766"/>
                    <a:gd name="T2" fmla="*/ 0 w 1117"/>
                    <a:gd name="T3" fmla="*/ 766 h 766"/>
                    <a:gd name="T4" fmla="*/ 0 w 1117"/>
                    <a:gd name="T5" fmla="*/ 0 h 766"/>
                    <a:gd name="T6" fmla="*/ 1117 w 1117"/>
                    <a:gd name="T7" fmla="*/ 0 h 766"/>
                    <a:gd name="T8" fmla="*/ 1113 w 1117"/>
                    <a:gd name="T9" fmla="*/ 766 h 766"/>
                    <a:gd name="T10" fmla="*/ 17 w 1117"/>
                    <a:gd name="T11" fmla="*/ 749 h 766"/>
                    <a:gd name="T12" fmla="*/ 1096 w 1117"/>
                    <a:gd name="T13" fmla="*/ 749 h 766"/>
                    <a:gd name="T14" fmla="*/ 1100 w 1117"/>
                    <a:gd name="T15" fmla="*/ 18 h 766"/>
                    <a:gd name="T16" fmla="*/ 17 w 1117"/>
                    <a:gd name="T17" fmla="*/ 18 h 766"/>
                    <a:gd name="T18" fmla="*/ 17 w 1117"/>
                    <a:gd name="T19" fmla="*/ 749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7" h="766">
                      <a:moveTo>
                        <a:pt x="1113" y="766"/>
                      </a:moveTo>
                      <a:lnTo>
                        <a:pt x="0" y="766"/>
                      </a:lnTo>
                      <a:lnTo>
                        <a:pt x="0" y="0"/>
                      </a:lnTo>
                      <a:lnTo>
                        <a:pt x="1117" y="0"/>
                      </a:lnTo>
                      <a:lnTo>
                        <a:pt x="1113" y="766"/>
                      </a:lnTo>
                      <a:close/>
                      <a:moveTo>
                        <a:pt x="17" y="749"/>
                      </a:moveTo>
                      <a:lnTo>
                        <a:pt x="1096" y="749"/>
                      </a:lnTo>
                      <a:lnTo>
                        <a:pt x="1100" y="18"/>
                      </a:lnTo>
                      <a:lnTo>
                        <a:pt x="17" y="18"/>
                      </a:lnTo>
                      <a:lnTo>
                        <a:pt x="17" y="7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sp>
              <p:nvSpPr>
                <p:cNvPr id="16" name="Oval 23"/>
                <p:cNvSpPr>
                  <a:spLocks noChangeArrowheads="1"/>
                </p:cNvSpPr>
                <p:nvPr/>
              </p:nvSpPr>
              <p:spPr bwMode="auto">
                <a:xfrm>
                  <a:off x="1525" y="1847"/>
                  <a:ext cx="56" cy="5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grpSp>
          <p:sp>
            <p:nvSpPr>
              <p:cNvPr id="13" name="Freeform 24"/>
              <p:cNvSpPr>
                <a:spLocks noEditPoints="1"/>
              </p:cNvSpPr>
              <p:nvPr/>
            </p:nvSpPr>
            <p:spPr bwMode="auto">
              <a:xfrm>
                <a:off x="3746653" y="2428753"/>
                <a:ext cx="898525" cy="581025"/>
              </a:xfrm>
              <a:custGeom>
                <a:avLst/>
                <a:gdLst>
                  <a:gd name="T0" fmla="*/ 411 w 516"/>
                  <a:gd name="T1" fmla="*/ 333 h 333"/>
                  <a:gd name="T2" fmla="*/ 102 w 516"/>
                  <a:gd name="T3" fmla="*/ 333 h 333"/>
                  <a:gd name="T4" fmla="*/ 0 w 516"/>
                  <a:gd name="T5" fmla="*/ 236 h 333"/>
                  <a:gd name="T6" fmla="*/ 79 w 516"/>
                  <a:gd name="T7" fmla="*/ 142 h 333"/>
                  <a:gd name="T8" fmla="*/ 79 w 516"/>
                  <a:gd name="T9" fmla="*/ 142 h 333"/>
                  <a:gd name="T10" fmla="*/ 147 w 516"/>
                  <a:gd name="T11" fmla="*/ 25 h 333"/>
                  <a:gd name="T12" fmla="*/ 230 w 516"/>
                  <a:gd name="T13" fmla="*/ 0 h 333"/>
                  <a:gd name="T14" fmla="*/ 343 w 516"/>
                  <a:gd name="T15" fmla="*/ 58 h 333"/>
                  <a:gd name="T16" fmla="*/ 382 w 516"/>
                  <a:gd name="T17" fmla="*/ 51 h 333"/>
                  <a:gd name="T18" fmla="*/ 427 w 516"/>
                  <a:gd name="T19" fmla="*/ 64 h 333"/>
                  <a:gd name="T20" fmla="*/ 428 w 516"/>
                  <a:gd name="T21" fmla="*/ 64 h 333"/>
                  <a:gd name="T22" fmla="*/ 466 w 516"/>
                  <a:gd name="T23" fmla="*/ 131 h 333"/>
                  <a:gd name="T24" fmla="*/ 516 w 516"/>
                  <a:gd name="T25" fmla="*/ 222 h 333"/>
                  <a:gd name="T26" fmla="*/ 411 w 516"/>
                  <a:gd name="T27" fmla="*/ 333 h 333"/>
                  <a:gd name="T28" fmla="*/ 230 w 516"/>
                  <a:gd name="T29" fmla="*/ 16 h 333"/>
                  <a:gd name="T30" fmla="*/ 155 w 516"/>
                  <a:gd name="T31" fmla="*/ 39 h 333"/>
                  <a:gd name="T32" fmla="*/ 95 w 516"/>
                  <a:gd name="T33" fmla="*/ 142 h 333"/>
                  <a:gd name="T34" fmla="*/ 95 w 516"/>
                  <a:gd name="T35" fmla="*/ 156 h 333"/>
                  <a:gd name="T36" fmla="*/ 88 w 516"/>
                  <a:gd name="T37" fmla="*/ 157 h 333"/>
                  <a:gd name="T38" fmla="*/ 16 w 516"/>
                  <a:gd name="T39" fmla="*/ 236 h 333"/>
                  <a:gd name="T40" fmla="*/ 102 w 516"/>
                  <a:gd name="T41" fmla="*/ 317 h 333"/>
                  <a:gd name="T42" fmla="*/ 411 w 516"/>
                  <a:gd name="T43" fmla="*/ 317 h 333"/>
                  <a:gd name="T44" fmla="*/ 500 w 516"/>
                  <a:gd name="T45" fmla="*/ 222 h 333"/>
                  <a:gd name="T46" fmla="*/ 454 w 516"/>
                  <a:gd name="T47" fmla="*/ 142 h 333"/>
                  <a:gd name="T48" fmla="*/ 450 w 516"/>
                  <a:gd name="T49" fmla="*/ 140 h 333"/>
                  <a:gd name="T50" fmla="*/ 450 w 516"/>
                  <a:gd name="T51" fmla="*/ 135 h 333"/>
                  <a:gd name="T52" fmla="*/ 419 w 516"/>
                  <a:gd name="T53" fmla="*/ 77 h 333"/>
                  <a:gd name="T54" fmla="*/ 382 w 516"/>
                  <a:gd name="T55" fmla="*/ 67 h 333"/>
                  <a:gd name="T56" fmla="*/ 344 w 516"/>
                  <a:gd name="T57" fmla="*/ 75 h 333"/>
                  <a:gd name="T58" fmla="*/ 337 w 516"/>
                  <a:gd name="T59" fmla="*/ 79 h 333"/>
                  <a:gd name="T60" fmla="*/ 333 w 516"/>
                  <a:gd name="T61" fmla="*/ 73 h 333"/>
                  <a:gd name="T62" fmla="*/ 230 w 516"/>
                  <a:gd name="T63" fmla="*/ 1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6" h="333">
                    <a:moveTo>
                      <a:pt x="411" y="333"/>
                    </a:moveTo>
                    <a:cubicBezTo>
                      <a:pt x="102" y="333"/>
                      <a:pt x="102" y="333"/>
                      <a:pt x="102" y="333"/>
                    </a:cubicBezTo>
                    <a:cubicBezTo>
                      <a:pt x="45" y="333"/>
                      <a:pt x="0" y="291"/>
                      <a:pt x="0" y="236"/>
                    </a:cubicBezTo>
                    <a:cubicBezTo>
                      <a:pt x="0" y="188"/>
                      <a:pt x="40" y="151"/>
                      <a:pt x="79" y="142"/>
                    </a:cubicBezTo>
                    <a:cubicBezTo>
                      <a:pt x="79" y="142"/>
                      <a:pt x="79" y="142"/>
                      <a:pt x="79" y="142"/>
                    </a:cubicBezTo>
                    <a:cubicBezTo>
                      <a:pt x="79" y="97"/>
                      <a:pt x="105" y="52"/>
                      <a:pt x="147" y="25"/>
                    </a:cubicBezTo>
                    <a:cubicBezTo>
                      <a:pt x="175" y="9"/>
                      <a:pt x="203" y="0"/>
                      <a:pt x="230" y="0"/>
                    </a:cubicBezTo>
                    <a:cubicBezTo>
                      <a:pt x="276" y="0"/>
                      <a:pt x="316" y="21"/>
                      <a:pt x="343" y="58"/>
                    </a:cubicBezTo>
                    <a:cubicBezTo>
                      <a:pt x="355" y="53"/>
                      <a:pt x="371" y="51"/>
                      <a:pt x="382" y="51"/>
                    </a:cubicBezTo>
                    <a:cubicBezTo>
                      <a:pt x="398" y="51"/>
                      <a:pt x="412" y="55"/>
                      <a:pt x="427" y="64"/>
                    </a:cubicBezTo>
                    <a:cubicBezTo>
                      <a:pt x="428" y="64"/>
                      <a:pt x="428" y="64"/>
                      <a:pt x="428" y="64"/>
                    </a:cubicBezTo>
                    <a:cubicBezTo>
                      <a:pt x="451" y="79"/>
                      <a:pt x="465" y="104"/>
                      <a:pt x="466" y="131"/>
                    </a:cubicBezTo>
                    <a:cubicBezTo>
                      <a:pt x="498" y="151"/>
                      <a:pt x="516" y="185"/>
                      <a:pt x="516" y="222"/>
                    </a:cubicBezTo>
                    <a:cubicBezTo>
                      <a:pt x="516" y="282"/>
                      <a:pt x="468" y="333"/>
                      <a:pt x="411" y="333"/>
                    </a:cubicBezTo>
                    <a:close/>
                    <a:moveTo>
                      <a:pt x="230" y="16"/>
                    </a:moveTo>
                    <a:cubicBezTo>
                      <a:pt x="206" y="16"/>
                      <a:pt x="180" y="24"/>
                      <a:pt x="155" y="39"/>
                    </a:cubicBezTo>
                    <a:cubicBezTo>
                      <a:pt x="119" y="62"/>
                      <a:pt x="95" y="103"/>
                      <a:pt x="95" y="142"/>
                    </a:cubicBezTo>
                    <a:cubicBezTo>
                      <a:pt x="95" y="156"/>
                      <a:pt x="95" y="156"/>
                      <a:pt x="95" y="156"/>
                    </a:cubicBezTo>
                    <a:cubicBezTo>
                      <a:pt x="88" y="157"/>
                      <a:pt x="88" y="157"/>
                      <a:pt x="88" y="157"/>
                    </a:cubicBezTo>
                    <a:cubicBezTo>
                      <a:pt x="54" y="161"/>
                      <a:pt x="16" y="195"/>
                      <a:pt x="16" y="236"/>
                    </a:cubicBezTo>
                    <a:cubicBezTo>
                      <a:pt x="16" y="282"/>
                      <a:pt x="54" y="317"/>
                      <a:pt x="102" y="317"/>
                    </a:cubicBezTo>
                    <a:cubicBezTo>
                      <a:pt x="411" y="317"/>
                      <a:pt x="411" y="317"/>
                      <a:pt x="411" y="317"/>
                    </a:cubicBezTo>
                    <a:cubicBezTo>
                      <a:pt x="459" y="317"/>
                      <a:pt x="500" y="274"/>
                      <a:pt x="500" y="222"/>
                    </a:cubicBezTo>
                    <a:cubicBezTo>
                      <a:pt x="500" y="189"/>
                      <a:pt x="483" y="160"/>
                      <a:pt x="454" y="142"/>
                    </a:cubicBezTo>
                    <a:cubicBezTo>
                      <a:pt x="450" y="140"/>
                      <a:pt x="450" y="140"/>
                      <a:pt x="450" y="140"/>
                    </a:cubicBezTo>
                    <a:cubicBezTo>
                      <a:pt x="450" y="135"/>
                      <a:pt x="450" y="135"/>
                      <a:pt x="450" y="135"/>
                    </a:cubicBezTo>
                    <a:cubicBezTo>
                      <a:pt x="450" y="112"/>
                      <a:pt x="439" y="91"/>
                      <a:pt x="419" y="77"/>
                    </a:cubicBezTo>
                    <a:cubicBezTo>
                      <a:pt x="406" y="70"/>
                      <a:pt x="395" y="67"/>
                      <a:pt x="382" y="67"/>
                    </a:cubicBezTo>
                    <a:cubicBezTo>
                      <a:pt x="371" y="67"/>
                      <a:pt x="354" y="69"/>
                      <a:pt x="344" y="75"/>
                    </a:cubicBezTo>
                    <a:cubicBezTo>
                      <a:pt x="337" y="79"/>
                      <a:pt x="337" y="79"/>
                      <a:pt x="337" y="79"/>
                    </a:cubicBezTo>
                    <a:cubicBezTo>
                      <a:pt x="333" y="73"/>
                      <a:pt x="333" y="73"/>
                      <a:pt x="333" y="73"/>
                    </a:cubicBezTo>
                    <a:cubicBezTo>
                      <a:pt x="310" y="37"/>
                      <a:pt x="273" y="16"/>
                      <a:pt x="230" y="16"/>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grpSp>
      </p:grpSp>
    </p:spTree>
    <p:extLst>
      <p:ext uri="{BB962C8B-B14F-4D97-AF65-F5344CB8AC3E}">
        <p14:creationId xmlns:p14="http://schemas.microsoft.com/office/powerpoint/2010/main" val="85100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1329" y="248584"/>
            <a:ext cx="10515600" cy="1325563"/>
          </a:xfrm>
        </p:spPr>
        <p:txBody>
          <a:bodyPr/>
          <a:lstStyle/>
          <a:p>
            <a:r>
              <a:rPr lang="en-US" dirty="0"/>
              <a:t>Mobile Center: Push Notifications</a:t>
            </a:r>
          </a:p>
        </p:txBody>
      </p:sp>
      <p:pic>
        <p:nvPicPr>
          <p:cNvPr id="3" name="Graphic 2">
            <a:extLst>
              <a:ext uri="{FF2B5EF4-FFF2-40B4-BE49-F238E27FC236}">
                <a16:creationId xmlns:a16="http://schemas.microsoft.com/office/drawing/2014/main" xmlns="" id="{CB08E0C8-0006-441B-AF72-FD7049115D8B}"/>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4862932" y="3484041"/>
            <a:ext cx="846146" cy="846146"/>
          </a:xfrm>
          <a:prstGeom prst="rect">
            <a:avLst/>
          </a:prstGeom>
        </p:spPr>
      </p:pic>
      <p:sp>
        <p:nvSpPr>
          <p:cNvPr id="4" name="TextBox 3">
            <a:extLst>
              <a:ext uri="{FF2B5EF4-FFF2-40B4-BE49-F238E27FC236}">
                <a16:creationId xmlns:a16="http://schemas.microsoft.com/office/drawing/2014/main" xmlns="" id="{C65748DF-2628-4812-A359-E5362E2A180B}"/>
              </a:ext>
            </a:extLst>
          </p:cNvPr>
          <p:cNvSpPr txBox="1"/>
          <p:nvPr/>
        </p:nvSpPr>
        <p:spPr>
          <a:xfrm>
            <a:off x="1849471" y="4447435"/>
            <a:ext cx="1528175" cy="646331"/>
          </a:xfrm>
          <a:prstGeom prst="rect">
            <a:avLst/>
          </a:prstGeom>
          <a:noFill/>
        </p:spPr>
        <p:txBody>
          <a:bodyPr wrap="none" rtlCol="0">
            <a:spAutoFit/>
          </a:bodyPr>
          <a:lstStyle/>
          <a:p>
            <a:pPr algn="ctr"/>
            <a:r>
              <a:rPr lang="en-US" dirty="0">
                <a:solidFill>
                  <a:prstClr val="black"/>
                </a:solidFill>
              </a:rPr>
              <a:t>Visual Studio</a:t>
            </a:r>
          </a:p>
          <a:p>
            <a:pPr algn="ctr"/>
            <a:r>
              <a:rPr lang="en-US" dirty="0">
                <a:solidFill>
                  <a:prstClr val="black"/>
                </a:solidFill>
              </a:rPr>
              <a:t>Mobile Center</a:t>
            </a:r>
          </a:p>
        </p:txBody>
      </p:sp>
      <p:sp>
        <p:nvSpPr>
          <p:cNvPr id="5" name="TextBox 4">
            <a:extLst>
              <a:ext uri="{FF2B5EF4-FFF2-40B4-BE49-F238E27FC236}">
                <a16:creationId xmlns:a16="http://schemas.microsoft.com/office/drawing/2014/main" xmlns="" id="{57FBE7A3-E45F-4AE6-A5C6-2A8E5BF810DA}"/>
              </a:ext>
            </a:extLst>
          </p:cNvPr>
          <p:cNvSpPr txBox="1"/>
          <p:nvPr/>
        </p:nvSpPr>
        <p:spPr>
          <a:xfrm>
            <a:off x="4704179" y="4272100"/>
            <a:ext cx="1163652" cy="584775"/>
          </a:xfrm>
          <a:prstGeom prst="rect">
            <a:avLst/>
          </a:prstGeom>
          <a:noFill/>
        </p:spPr>
        <p:txBody>
          <a:bodyPr wrap="none" rtlCol="0">
            <a:spAutoFit/>
          </a:bodyPr>
          <a:lstStyle/>
          <a:p>
            <a:pPr algn="ctr"/>
            <a:r>
              <a:rPr lang="en-US" sz="1600" dirty="0">
                <a:solidFill>
                  <a:srgbClr val="0070C0"/>
                </a:solidFill>
              </a:rPr>
              <a:t>Notification</a:t>
            </a:r>
          </a:p>
          <a:p>
            <a:pPr algn="ctr"/>
            <a:r>
              <a:rPr lang="en-US" sz="1600" dirty="0">
                <a:solidFill>
                  <a:srgbClr val="0070C0"/>
                </a:solidFill>
              </a:rPr>
              <a:t>Hubs</a:t>
            </a:r>
          </a:p>
        </p:txBody>
      </p:sp>
      <p:pic>
        <p:nvPicPr>
          <p:cNvPr id="14" name="Picture 13" descr="A close up of a logo&#10;&#10;Description generated with high confidence">
            <a:extLst>
              <a:ext uri="{FF2B5EF4-FFF2-40B4-BE49-F238E27FC236}">
                <a16:creationId xmlns:a16="http://schemas.microsoft.com/office/drawing/2014/main" xmlns="" id="{E68ECE1C-0E2F-4CEA-A8E3-7E3CAE2052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3664" y="1793512"/>
            <a:ext cx="1444395" cy="1444395"/>
          </a:xfrm>
          <a:prstGeom prst="rect">
            <a:avLst/>
          </a:prstGeom>
        </p:spPr>
      </p:pic>
      <p:sp>
        <p:nvSpPr>
          <p:cNvPr id="15" name="TextBox 14">
            <a:extLst>
              <a:ext uri="{FF2B5EF4-FFF2-40B4-BE49-F238E27FC236}">
                <a16:creationId xmlns:a16="http://schemas.microsoft.com/office/drawing/2014/main" xmlns="" id="{1D8772F6-709D-4B17-8D33-85C788DA42FC}"/>
              </a:ext>
            </a:extLst>
          </p:cNvPr>
          <p:cNvSpPr txBox="1"/>
          <p:nvPr/>
        </p:nvSpPr>
        <p:spPr>
          <a:xfrm>
            <a:off x="7117305" y="2945520"/>
            <a:ext cx="2297297" cy="584775"/>
          </a:xfrm>
          <a:prstGeom prst="rect">
            <a:avLst/>
          </a:prstGeom>
          <a:noFill/>
        </p:spPr>
        <p:txBody>
          <a:bodyPr wrap="none" rtlCol="0">
            <a:spAutoFit/>
          </a:bodyPr>
          <a:lstStyle/>
          <a:p>
            <a:pPr algn="ctr"/>
            <a:r>
              <a:rPr lang="en-US" sz="1600" dirty="0">
                <a:solidFill>
                  <a:prstClr val="black"/>
                </a:solidFill>
              </a:rPr>
              <a:t>Push notification services</a:t>
            </a:r>
          </a:p>
          <a:p>
            <a:pPr algn="ctr"/>
            <a:r>
              <a:rPr lang="en-US" sz="1600" dirty="0">
                <a:solidFill>
                  <a:prstClr val="black"/>
                </a:solidFill>
              </a:rPr>
              <a:t>(Apple and Google)</a:t>
            </a:r>
          </a:p>
        </p:txBody>
      </p:sp>
      <p:pic>
        <p:nvPicPr>
          <p:cNvPr id="19" name="pasted-image.tiff" descr="pasted-image.tiff">
            <a:extLst>
              <a:ext uri="{FF2B5EF4-FFF2-40B4-BE49-F238E27FC236}">
                <a16:creationId xmlns:a16="http://schemas.microsoft.com/office/drawing/2014/main" xmlns="" id="{A4EC2205-3CA2-4E21-8DEE-D718AB6135D1}"/>
              </a:ext>
            </a:extLst>
          </p:cNvPr>
          <p:cNvPicPr>
            <a:picLocks noChangeAspect="1"/>
          </p:cNvPicPr>
          <p:nvPr/>
        </p:nvPicPr>
        <p:blipFill>
          <a:blip r:embed="rId6">
            <a:extLst/>
          </a:blip>
          <a:stretch>
            <a:fillRect/>
          </a:stretch>
        </p:blipFill>
        <p:spPr>
          <a:xfrm>
            <a:off x="8163269" y="4872681"/>
            <a:ext cx="2403033" cy="1092288"/>
          </a:xfrm>
          <a:prstGeom prst="rect">
            <a:avLst/>
          </a:prstGeom>
          <a:ln w="12700">
            <a:miter lim="400000"/>
          </a:ln>
        </p:spPr>
      </p:pic>
      <p:pic>
        <p:nvPicPr>
          <p:cNvPr id="20" name="Picture 19">
            <a:extLst>
              <a:ext uri="{FF2B5EF4-FFF2-40B4-BE49-F238E27FC236}">
                <a16:creationId xmlns:a16="http://schemas.microsoft.com/office/drawing/2014/main" xmlns="" id="{3B514104-34B8-416C-AE2D-FDD526F8C8F3}"/>
              </a:ext>
            </a:extLst>
          </p:cNvPr>
          <p:cNvPicPr>
            <a:picLocks noChangeAspect="1"/>
          </p:cNvPicPr>
          <p:nvPr/>
        </p:nvPicPr>
        <p:blipFill>
          <a:blip r:embed="rId7"/>
          <a:stretch>
            <a:fillRect/>
          </a:stretch>
        </p:blipFill>
        <p:spPr>
          <a:xfrm>
            <a:off x="1605923" y="2818110"/>
            <a:ext cx="1832238" cy="1659113"/>
          </a:xfrm>
          <a:prstGeom prst="rect">
            <a:avLst/>
          </a:prstGeom>
        </p:spPr>
      </p:pic>
      <p:sp>
        <p:nvSpPr>
          <p:cNvPr id="23" name="Arrow: Left 22">
            <a:extLst>
              <a:ext uri="{FF2B5EF4-FFF2-40B4-BE49-F238E27FC236}">
                <a16:creationId xmlns:a16="http://schemas.microsoft.com/office/drawing/2014/main" xmlns="" id="{7DFD1392-E364-4EE2-B534-12FCBCDAA7F2}"/>
              </a:ext>
            </a:extLst>
          </p:cNvPr>
          <p:cNvSpPr/>
          <p:nvPr/>
        </p:nvSpPr>
        <p:spPr>
          <a:xfrm rot="1791683">
            <a:off x="6137859" y="4625654"/>
            <a:ext cx="1762088" cy="5168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tokens</a:t>
            </a:r>
          </a:p>
        </p:txBody>
      </p:sp>
      <p:sp>
        <p:nvSpPr>
          <p:cNvPr id="17" name="Arrow: Right 16">
            <a:extLst>
              <a:ext uri="{FF2B5EF4-FFF2-40B4-BE49-F238E27FC236}">
                <a16:creationId xmlns:a16="http://schemas.microsoft.com/office/drawing/2014/main" xmlns="" id="{C1705CFE-2D96-4254-BD8A-2DA6DBA43CF3}"/>
              </a:ext>
            </a:extLst>
          </p:cNvPr>
          <p:cNvSpPr/>
          <p:nvPr/>
        </p:nvSpPr>
        <p:spPr>
          <a:xfrm>
            <a:off x="3623934" y="3550122"/>
            <a:ext cx="975991" cy="439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push</a:t>
            </a:r>
          </a:p>
        </p:txBody>
      </p:sp>
      <p:sp>
        <p:nvSpPr>
          <p:cNvPr id="24" name="Arrow: Right 23">
            <a:extLst>
              <a:ext uri="{FF2B5EF4-FFF2-40B4-BE49-F238E27FC236}">
                <a16:creationId xmlns:a16="http://schemas.microsoft.com/office/drawing/2014/main" xmlns="" id="{351D2F77-D10B-4EC3-8080-BDA722CAD8A7}"/>
              </a:ext>
            </a:extLst>
          </p:cNvPr>
          <p:cNvSpPr/>
          <p:nvPr/>
        </p:nvSpPr>
        <p:spPr>
          <a:xfrm rot="20148660">
            <a:off x="6019204" y="3042541"/>
            <a:ext cx="975991" cy="439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push</a:t>
            </a:r>
          </a:p>
        </p:txBody>
      </p:sp>
      <p:sp>
        <p:nvSpPr>
          <p:cNvPr id="25" name="Arrow: Right 24">
            <a:extLst>
              <a:ext uri="{FF2B5EF4-FFF2-40B4-BE49-F238E27FC236}">
                <a16:creationId xmlns:a16="http://schemas.microsoft.com/office/drawing/2014/main" xmlns="" id="{45412984-3AC2-4584-BB1C-05134FD66C33}"/>
              </a:ext>
            </a:extLst>
          </p:cNvPr>
          <p:cNvSpPr/>
          <p:nvPr/>
        </p:nvSpPr>
        <p:spPr>
          <a:xfrm rot="3712913">
            <a:off x="8496338" y="3899873"/>
            <a:ext cx="975991" cy="439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push</a:t>
            </a:r>
          </a:p>
        </p:txBody>
      </p:sp>
    </p:spTree>
    <p:extLst>
      <p:ext uri="{BB962C8B-B14F-4D97-AF65-F5344CB8AC3E}">
        <p14:creationId xmlns:p14="http://schemas.microsoft.com/office/powerpoint/2010/main" val="7062698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5" name="Title 4"/>
          <p:cNvSpPr>
            <a:spLocks noGrp="1"/>
          </p:cNvSpPr>
          <p:nvPr>
            <p:ph type="ctrTitle"/>
          </p:nvPr>
        </p:nvSpPr>
        <p:spPr>
          <a:xfrm>
            <a:off x="366153" y="4562152"/>
            <a:ext cx="7815815" cy="1532307"/>
          </a:xfrm>
        </p:spPr>
        <p:txBody>
          <a:bodyPr>
            <a:noAutofit/>
          </a:bodyPr>
          <a:lstStyle/>
          <a:p>
            <a:pPr algn="l"/>
            <a:r>
              <a:rPr lang="de-DE" sz="4000" dirty="0" smtClean="0">
                <a:solidFill>
                  <a:schemeClr val="bg1"/>
                </a:solidFill>
              </a:rPr>
              <a:t>June Cho</a:t>
            </a:r>
            <a:r>
              <a:rPr lang="de-DE" sz="4000" dirty="0">
                <a:solidFill>
                  <a:schemeClr val="bg1"/>
                </a:solidFill>
              </a:rPr>
              <a:t/>
            </a:r>
            <a:br>
              <a:rPr lang="de-DE" sz="4000" dirty="0">
                <a:solidFill>
                  <a:schemeClr val="bg1"/>
                </a:solidFill>
              </a:rPr>
            </a:br>
            <a:r>
              <a:rPr lang="de-DE" sz="4000" dirty="0" smtClean="0">
                <a:solidFill>
                  <a:schemeClr val="bg1"/>
                </a:solidFill>
              </a:rPr>
              <a:t>Enterprise Mobile App </a:t>
            </a:r>
            <a:r>
              <a:rPr lang="de-DE" sz="4000" dirty="0" err="1" smtClean="0">
                <a:solidFill>
                  <a:schemeClr val="bg1"/>
                </a:solidFill>
              </a:rPr>
              <a:t>Dev</a:t>
            </a:r>
            <a:r>
              <a:rPr lang="de-DE" sz="4000" dirty="0">
                <a:solidFill>
                  <a:schemeClr val="bg1"/>
                </a:solidFill>
              </a:rPr>
              <a:t/>
            </a:r>
            <a:br>
              <a:rPr lang="de-DE" sz="4000" dirty="0">
                <a:solidFill>
                  <a:schemeClr val="bg1"/>
                </a:solidFill>
              </a:rPr>
            </a:br>
            <a:r>
              <a:rPr lang="de-DE" sz="4000" dirty="0">
                <a:solidFill>
                  <a:schemeClr val="bg1"/>
                </a:solidFill>
              </a:rPr>
              <a:t>App </a:t>
            </a:r>
            <a:r>
              <a:rPr lang="de-DE" sz="4000" dirty="0" smtClean="0">
                <a:solidFill>
                  <a:schemeClr val="bg1"/>
                </a:solidFill>
              </a:rPr>
              <a:t>Innovation | Global </a:t>
            </a:r>
            <a:r>
              <a:rPr lang="de-DE" sz="4000" dirty="0">
                <a:solidFill>
                  <a:schemeClr val="bg1"/>
                </a:solidFill>
              </a:rPr>
              <a:t>Black Belt</a:t>
            </a:r>
            <a:endParaRPr lang="en-US" sz="4000" dirty="0">
              <a:solidFill>
                <a:schemeClr val="bg1"/>
              </a:solidFill>
            </a:endParaRPr>
          </a:p>
        </p:txBody>
      </p:sp>
      <p:grpSp>
        <p:nvGrpSpPr>
          <p:cNvPr id="4" name="Group 3"/>
          <p:cNvGrpSpPr/>
          <p:nvPr/>
        </p:nvGrpSpPr>
        <p:grpSpPr>
          <a:xfrm>
            <a:off x="-225490" y="1227703"/>
            <a:ext cx="12191999" cy="3041117"/>
            <a:chOff x="0" y="2049462"/>
            <a:chExt cx="12436474" cy="3102098"/>
          </a:xfrm>
        </p:grpSpPr>
        <p:sp>
          <p:nvSpPr>
            <p:cNvPr id="6" name="TextBox 5"/>
            <p:cNvSpPr txBox="1"/>
            <p:nvPr/>
          </p:nvSpPr>
          <p:spPr>
            <a:xfrm>
              <a:off x="0" y="4274397"/>
              <a:ext cx="12436474" cy="877163"/>
            </a:xfrm>
            <a:prstGeom prst="rect">
              <a:avLst/>
            </a:prstGeom>
            <a:noFill/>
          </p:spPr>
          <p:txBody>
            <a:bodyPr wrap="square" lIns="179285" tIns="143428" rIns="179285" bIns="143428" rtlCol="0">
              <a:spAutoFit/>
            </a:bodyPr>
            <a:lstStyle/>
            <a:p>
              <a:pPr algn="ctr" defTabSz="896386">
                <a:lnSpc>
                  <a:spcPct val="90000"/>
                </a:lnSpc>
                <a:spcAft>
                  <a:spcPts val="588"/>
                </a:spcAft>
                <a:defRPr/>
              </a:pPr>
              <a:endParaRPr lang="en-US" sz="4117" kern="0" dirty="0">
                <a:solidFill>
                  <a:srgbClr val="FFFFFF"/>
                </a:solidFill>
                <a:latin typeface="Segoe UI Semilight" panose="020B0402040204020203" pitchFamily="34" charset="0"/>
                <a:cs typeface="Segoe UI Semilight" panose="020B0402040204020203" pitchFamily="34" charset="0"/>
              </a:endParaRPr>
            </a:p>
          </p:txBody>
        </p:sp>
        <p:grpSp>
          <p:nvGrpSpPr>
            <p:cNvPr id="7" name="Group 6"/>
            <p:cNvGrpSpPr/>
            <p:nvPr/>
          </p:nvGrpSpPr>
          <p:grpSpPr>
            <a:xfrm>
              <a:off x="3283744" y="2049462"/>
              <a:ext cx="5868987" cy="1966913"/>
              <a:chOff x="3097365" y="1995364"/>
              <a:chExt cx="5868987" cy="1966913"/>
            </a:xfrm>
          </p:grpSpPr>
          <p:grpSp>
            <p:nvGrpSpPr>
              <p:cNvPr id="8" name="Group 7"/>
              <p:cNvGrpSpPr>
                <a:grpSpLocks noChangeAspect="1"/>
              </p:cNvGrpSpPr>
              <p:nvPr/>
            </p:nvGrpSpPr>
            <p:grpSpPr bwMode="auto">
              <a:xfrm>
                <a:off x="5202390" y="1995365"/>
                <a:ext cx="2957512" cy="1966912"/>
                <a:chOff x="2804" y="1418"/>
                <a:chExt cx="1863" cy="1239"/>
              </a:xfrm>
            </p:grpSpPr>
            <p:sp>
              <p:nvSpPr>
                <p:cNvPr id="22" name="Freeform 5"/>
                <p:cNvSpPr>
                  <a:spLocks noEditPoints="1"/>
                </p:cNvSpPr>
                <p:nvPr/>
              </p:nvSpPr>
              <p:spPr bwMode="auto">
                <a:xfrm>
                  <a:off x="2804" y="1418"/>
                  <a:ext cx="1863" cy="1239"/>
                </a:xfrm>
                <a:custGeom>
                  <a:avLst/>
                  <a:gdLst>
                    <a:gd name="T0" fmla="*/ 1540 w 1700"/>
                    <a:gd name="T1" fmla="*/ 1130 h 1130"/>
                    <a:gd name="T2" fmla="*/ 161 w 1700"/>
                    <a:gd name="T3" fmla="*/ 1130 h 1130"/>
                    <a:gd name="T4" fmla="*/ 12 w 1700"/>
                    <a:gd name="T5" fmla="*/ 1063 h 1130"/>
                    <a:gd name="T6" fmla="*/ 7 w 1700"/>
                    <a:gd name="T7" fmla="*/ 1057 h 1130"/>
                    <a:gd name="T8" fmla="*/ 0 w 1700"/>
                    <a:gd name="T9" fmla="*/ 1037 h 1130"/>
                    <a:gd name="T10" fmla="*/ 22 w 1700"/>
                    <a:gd name="T11" fmla="*/ 1005 h 1130"/>
                    <a:gd name="T12" fmla="*/ 23 w 1700"/>
                    <a:gd name="T13" fmla="*/ 1004 h 1130"/>
                    <a:gd name="T14" fmla="*/ 32 w 1700"/>
                    <a:gd name="T15" fmla="*/ 1003 h 1130"/>
                    <a:gd name="T16" fmla="*/ 121 w 1700"/>
                    <a:gd name="T17" fmla="*/ 1003 h 1130"/>
                    <a:gd name="T18" fmla="*/ 125 w 1700"/>
                    <a:gd name="T19" fmla="*/ 0 h 1130"/>
                    <a:gd name="T20" fmla="*/ 1580 w 1700"/>
                    <a:gd name="T21" fmla="*/ 0 h 1130"/>
                    <a:gd name="T22" fmla="*/ 1580 w 1700"/>
                    <a:gd name="T23" fmla="*/ 1003 h 1130"/>
                    <a:gd name="T24" fmla="*/ 1675 w 1700"/>
                    <a:gd name="T25" fmla="*/ 1003 h 1130"/>
                    <a:gd name="T26" fmla="*/ 1678 w 1700"/>
                    <a:gd name="T27" fmla="*/ 1004 h 1130"/>
                    <a:gd name="T28" fmla="*/ 1700 w 1700"/>
                    <a:gd name="T29" fmla="*/ 1037 h 1130"/>
                    <a:gd name="T30" fmla="*/ 1696 w 1700"/>
                    <a:gd name="T31" fmla="*/ 1055 h 1130"/>
                    <a:gd name="T32" fmla="*/ 1695 w 1700"/>
                    <a:gd name="T33" fmla="*/ 1055 h 1130"/>
                    <a:gd name="T34" fmla="*/ 1693 w 1700"/>
                    <a:gd name="T35" fmla="*/ 1058 h 1130"/>
                    <a:gd name="T36" fmla="*/ 1689 w 1700"/>
                    <a:gd name="T37" fmla="*/ 1063 h 1130"/>
                    <a:gd name="T38" fmla="*/ 1540 w 1700"/>
                    <a:gd name="T39" fmla="*/ 1130 h 1130"/>
                    <a:gd name="T40" fmla="*/ 20 w 1700"/>
                    <a:gd name="T41" fmla="*/ 1048 h 1130"/>
                    <a:gd name="T42" fmla="*/ 24 w 1700"/>
                    <a:gd name="T43" fmla="*/ 1052 h 1130"/>
                    <a:gd name="T44" fmla="*/ 161 w 1700"/>
                    <a:gd name="T45" fmla="*/ 1114 h 1130"/>
                    <a:gd name="T46" fmla="*/ 1540 w 1700"/>
                    <a:gd name="T47" fmla="*/ 1114 h 1130"/>
                    <a:gd name="T48" fmla="*/ 1677 w 1700"/>
                    <a:gd name="T49" fmla="*/ 1052 h 1130"/>
                    <a:gd name="T50" fmla="*/ 1681 w 1700"/>
                    <a:gd name="T51" fmla="*/ 1048 h 1130"/>
                    <a:gd name="T52" fmla="*/ 1682 w 1700"/>
                    <a:gd name="T53" fmla="*/ 1046 h 1130"/>
                    <a:gd name="T54" fmla="*/ 1684 w 1700"/>
                    <a:gd name="T55" fmla="*/ 1037 h 1130"/>
                    <a:gd name="T56" fmla="*/ 1673 w 1700"/>
                    <a:gd name="T57" fmla="*/ 1019 h 1130"/>
                    <a:gd name="T58" fmla="*/ 1673 w 1700"/>
                    <a:gd name="T59" fmla="*/ 1019 h 1130"/>
                    <a:gd name="T60" fmla="*/ 1564 w 1700"/>
                    <a:gd name="T61" fmla="*/ 1019 h 1130"/>
                    <a:gd name="T62" fmla="*/ 1564 w 1700"/>
                    <a:gd name="T63" fmla="*/ 16 h 1130"/>
                    <a:gd name="T64" fmla="*/ 141 w 1700"/>
                    <a:gd name="T65" fmla="*/ 16 h 1130"/>
                    <a:gd name="T66" fmla="*/ 137 w 1700"/>
                    <a:gd name="T67" fmla="*/ 1019 h 1130"/>
                    <a:gd name="T68" fmla="*/ 32 w 1700"/>
                    <a:gd name="T69" fmla="*/ 1019 h 1130"/>
                    <a:gd name="T70" fmla="*/ 27 w 1700"/>
                    <a:gd name="T71" fmla="*/ 1020 h 1130"/>
                    <a:gd name="T72" fmla="*/ 16 w 1700"/>
                    <a:gd name="T73" fmla="*/ 1037 h 1130"/>
                    <a:gd name="T74" fmla="*/ 20 w 1700"/>
                    <a:gd name="T75" fmla="*/ 1048 h 1130"/>
                    <a:gd name="T76" fmla="*/ 1689 w 1700"/>
                    <a:gd name="T77" fmla="*/ 1051 h 1130"/>
                    <a:gd name="T78" fmla="*/ 1689 w 1700"/>
                    <a:gd name="T79" fmla="*/ 1051 h 1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00" h="1130">
                      <a:moveTo>
                        <a:pt x="1540" y="1130"/>
                      </a:moveTo>
                      <a:cubicBezTo>
                        <a:pt x="161" y="1130"/>
                        <a:pt x="161" y="1130"/>
                        <a:pt x="161" y="1130"/>
                      </a:cubicBezTo>
                      <a:cubicBezTo>
                        <a:pt x="107" y="1130"/>
                        <a:pt x="54" y="1106"/>
                        <a:pt x="12" y="1063"/>
                      </a:cubicBezTo>
                      <a:cubicBezTo>
                        <a:pt x="7" y="1057"/>
                        <a:pt x="7" y="1057"/>
                        <a:pt x="7" y="1057"/>
                      </a:cubicBezTo>
                      <a:cubicBezTo>
                        <a:pt x="3" y="1050"/>
                        <a:pt x="0" y="1044"/>
                        <a:pt x="0" y="1037"/>
                      </a:cubicBezTo>
                      <a:cubicBezTo>
                        <a:pt x="0" y="1022"/>
                        <a:pt x="9" y="1009"/>
                        <a:pt x="22" y="1005"/>
                      </a:cubicBezTo>
                      <a:cubicBezTo>
                        <a:pt x="23" y="1004"/>
                        <a:pt x="23" y="1004"/>
                        <a:pt x="23" y="1004"/>
                      </a:cubicBezTo>
                      <a:cubicBezTo>
                        <a:pt x="28" y="1003"/>
                        <a:pt x="31" y="1003"/>
                        <a:pt x="32" y="1003"/>
                      </a:cubicBezTo>
                      <a:cubicBezTo>
                        <a:pt x="121" y="1003"/>
                        <a:pt x="121" y="1003"/>
                        <a:pt x="121" y="1003"/>
                      </a:cubicBezTo>
                      <a:cubicBezTo>
                        <a:pt x="125" y="0"/>
                        <a:pt x="125" y="0"/>
                        <a:pt x="125" y="0"/>
                      </a:cubicBezTo>
                      <a:cubicBezTo>
                        <a:pt x="1580" y="0"/>
                        <a:pt x="1580" y="0"/>
                        <a:pt x="1580" y="0"/>
                      </a:cubicBezTo>
                      <a:cubicBezTo>
                        <a:pt x="1580" y="1003"/>
                        <a:pt x="1580" y="1003"/>
                        <a:pt x="1580" y="1003"/>
                      </a:cubicBezTo>
                      <a:cubicBezTo>
                        <a:pt x="1675" y="1003"/>
                        <a:pt x="1675" y="1003"/>
                        <a:pt x="1675" y="1003"/>
                      </a:cubicBezTo>
                      <a:cubicBezTo>
                        <a:pt x="1678" y="1004"/>
                        <a:pt x="1678" y="1004"/>
                        <a:pt x="1678" y="1004"/>
                      </a:cubicBezTo>
                      <a:cubicBezTo>
                        <a:pt x="1692" y="1009"/>
                        <a:pt x="1700" y="1022"/>
                        <a:pt x="1700" y="1037"/>
                      </a:cubicBezTo>
                      <a:cubicBezTo>
                        <a:pt x="1700" y="1043"/>
                        <a:pt x="1699" y="1049"/>
                        <a:pt x="1696" y="1055"/>
                      </a:cubicBezTo>
                      <a:cubicBezTo>
                        <a:pt x="1695" y="1055"/>
                        <a:pt x="1695" y="1055"/>
                        <a:pt x="1695" y="1055"/>
                      </a:cubicBezTo>
                      <a:cubicBezTo>
                        <a:pt x="1693" y="1058"/>
                        <a:pt x="1693" y="1058"/>
                        <a:pt x="1693" y="1058"/>
                      </a:cubicBezTo>
                      <a:cubicBezTo>
                        <a:pt x="1689" y="1063"/>
                        <a:pt x="1689" y="1063"/>
                        <a:pt x="1689" y="1063"/>
                      </a:cubicBezTo>
                      <a:cubicBezTo>
                        <a:pt x="1647" y="1106"/>
                        <a:pt x="1595" y="1130"/>
                        <a:pt x="1540" y="1130"/>
                      </a:cubicBezTo>
                      <a:close/>
                      <a:moveTo>
                        <a:pt x="20" y="1048"/>
                      </a:moveTo>
                      <a:cubicBezTo>
                        <a:pt x="24" y="1052"/>
                        <a:pt x="24" y="1052"/>
                        <a:pt x="24" y="1052"/>
                      </a:cubicBezTo>
                      <a:cubicBezTo>
                        <a:pt x="63" y="1092"/>
                        <a:pt x="111" y="1114"/>
                        <a:pt x="161" y="1114"/>
                      </a:cubicBezTo>
                      <a:cubicBezTo>
                        <a:pt x="1540" y="1114"/>
                        <a:pt x="1540" y="1114"/>
                        <a:pt x="1540" y="1114"/>
                      </a:cubicBezTo>
                      <a:cubicBezTo>
                        <a:pt x="1590" y="1114"/>
                        <a:pt x="1639" y="1092"/>
                        <a:pt x="1677" y="1052"/>
                      </a:cubicBezTo>
                      <a:cubicBezTo>
                        <a:pt x="1681" y="1048"/>
                        <a:pt x="1681" y="1048"/>
                        <a:pt x="1681" y="1048"/>
                      </a:cubicBezTo>
                      <a:cubicBezTo>
                        <a:pt x="1682" y="1046"/>
                        <a:pt x="1682" y="1046"/>
                        <a:pt x="1682" y="1046"/>
                      </a:cubicBezTo>
                      <a:cubicBezTo>
                        <a:pt x="1683" y="1043"/>
                        <a:pt x="1684" y="1040"/>
                        <a:pt x="1684" y="1037"/>
                      </a:cubicBezTo>
                      <a:cubicBezTo>
                        <a:pt x="1684" y="1029"/>
                        <a:pt x="1680" y="1022"/>
                        <a:pt x="1673" y="1019"/>
                      </a:cubicBezTo>
                      <a:cubicBezTo>
                        <a:pt x="1673" y="1019"/>
                        <a:pt x="1673" y="1019"/>
                        <a:pt x="1673" y="1019"/>
                      </a:cubicBezTo>
                      <a:cubicBezTo>
                        <a:pt x="1564" y="1019"/>
                        <a:pt x="1564" y="1019"/>
                        <a:pt x="1564" y="1019"/>
                      </a:cubicBezTo>
                      <a:cubicBezTo>
                        <a:pt x="1564" y="16"/>
                        <a:pt x="1564" y="16"/>
                        <a:pt x="1564" y="16"/>
                      </a:cubicBezTo>
                      <a:cubicBezTo>
                        <a:pt x="141" y="16"/>
                        <a:pt x="141" y="16"/>
                        <a:pt x="141" y="16"/>
                      </a:cubicBezTo>
                      <a:cubicBezTo>
                        <a:pt x="137" y="1019"/>
                        <a:pt x="137" y="1019"/>
                        <a:pt x="137" y="1019"/>
                      </a:cubicBezTo>
                      <a:cubicBezTo>
                        <a:pt x="32" y="1019"/>
                        <a:pt x="32" y="1019"/>
                        <a:pt x="32" y="1019"/>
                      </a:cubicBezTo>
                      <a:cubicBezTo>
                        <a:pt x="31" y="1019"/>
                        <a:pt x="29" y="1020"/>
                        <a:pt x="27" y="1020"/>
                      </a:cubicBezTo>
                      <a:cubicBezTo>
                        <a:pt x="21" y="1022"/>
                        <a:pt x="16" y="1029"/>
                        <a:pt x="16" y="1037"/>
                      </a:cubicBezTo>
                      <a:cubicBezTo>
                        <a:pt x="16" y="1039"/>
                        <a:pt x="17" y="1043"/>
                        <a:pt x="20" y="1048"/>
                      </a:cubicBezTo>
                      <a:close/>
                      <a:moveTo>
                        <a:pt x="1689" y="1051"/>
                      </a:moveTo>
                      <a:cubicBezTo>
                        <a:pt x="1689" y="1051"/>
                        <a:pt x="1689" y="1051"/>
                        <a:pt x="1689" y="10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3" name="Freeform 6"/>
                <p:cNvSpPr>
                  <a:spLocks noEditPoints="1"/>
                </p:cNvSpPr>
                <p:nvPr/>
              </p:nvSpPr>
              <p:spPr bwMode="auto">
                <a:xfrm>
                  <a:off x="3021" y="1500"/>
                  <a:ext cx="1430" cy="971"/>
                </a:xfrm>
                <a:custGeom>
                  <a:avLst/>
                  <a:gdLst>
                    <a:gd name="T0" fmla="*/ 1297 w 1305"/>
                    <a:gd name="T1" fmla="*/ 885 h 885"/>
                    <a:gd name="T2" fmla="*/ 8 w 1305"/>
                    <a:gd name="T3" fmla="*/ 885 h 885"/>
                    <a:gd name="T4" fmla="*/ 2 w 1305"/>
                    <a:gd name="T5" fmla="*/ 882 h 885"/>
                    <a:gd name="T6" fmla="*/ 0 w 1305"/>
                    <a:gd name="T7" fmla="*/ 877 h 885"/>
                    <a:gd name="T8" fmla="*/ 4 w 1305"/>
                    <a:gd name="T9" fmla="*/ 8 h 885"/>
                    <a:gd name="T10" fmla="*/ 12 w 1305"/>
                    <a:gd name="T11" fmla="*/ 0 h 885"/>
                    <a:gd name="T12" fmla="*/ 1297 w 1305"/>
                    <a:gd name="T13" fmla="*/ 0 h 885"/>
                    <a:gd name="T14" fmla="*/ 1305 w 1305"/>
                    <a:gd name="T15" fmla="*/ 8 h 885"/>
                    <a:gd name="T16" fmla="*/ 1305 w 1305"/>
                    <a:gd name="T17" fmla="*/ 877 h 885"/>
                    <a:gd name="T18" fmla="*/ 1297 w 1305"/>
                    <a:gd name="T19" fmla="*/ 885 h 885"/>
                    <a:gd name="T20" fmla="*/ 16 w 1305"/>
                    <a:gd name="T21" fmla="*/ 869 h 885"/>
                    <a:gd name="T22" fmla="*/ 1289 w 1305"/>
                    <a:gd name="T23" fmla="*/ 869 h 885"/>
                    <a:gd name="T24" fmla="*/ 1289 w 1305"/>
                    <a:gd name="T25" fmla="*/ 16 h 885"/>
                    <a:gd name="T26" fmla="*/ 20 w 1305"/>
                    <a:gd name="T27" fmla="*/ 16 h 885"/>
                    <a:gd name="T28" fmla="*/ 16 w 1305"/>
                    <a:gd name="T29" fmla="*/ 869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5" h="885">
                      <a:moveTo>
                        <a:pt x="1297" y="885"/>
                      </a:moveTo>
                      <a:cubicBezTo>
                        <a:pt x="8" y="885"/>
                        <a:pt x="8" y="885"/>
                        <a:pt x="8" y="885"/>
                      </a:cubicBezTo>
                      <a:cubicBezTo>
                        <a:pt x="6" y="885"/>
                        <a:pt x="4" y="884"/>
                        <a:pt x="2" y="882"/>
                      </a:cubicBezTo>
                      <a:cubicBezTo>
                        <a:pt x="1" y="881"/>
                        <a:pt x="0" y="879"/>
                        <a:pt x="0" y="877"/>
                      </a:cubicBezTo>
                      <a:cubicBezTo>
                        <a:pt x="4" y="8"/>
                        <a:pt x="4" y="8"/>
                        <a:pt x="4" y="8"/>
                      </a:cubicBezTo>
                      <a:cubicBezTo>
                        <a:pt x="4" y="4"/>
                        <a:pt x="8" y="0"/>
                        <a:pt x="12" y="0"/>
                      </a:cubicBezTo>
                      <a:cubicBezTo>
                        <a:pt x="1297" y="0"/>
                        <a:pt x="1297" y="0"/>
                        <a:pt x="1297" y="0"/>
                      </a:cubicBezTo>
                      <a:cubicBezTo>
                        <a:pt x="1301" y="0"/>
                        <a:pt x="1305" y="4"/>
                        <a:pt x="1305" y="8"/>
                      </a:cubicBezTo>
                      <a:cubicBezTo>
                        <a:pt x="1305" y="877"/>
                        <a:pt x="1305" y="877"/>
                        <a:pt x="1305" y="877"/>
                      </a:cubicBezTo>
                      <a:cubicBezTo>
                        <a:pt x="1305" y="881"/>
                        <a:pt x="1301" y="885"/>
                        <a:pt x="1297" y="885"/>
                      </a:cubicBezTo>
                      <a:close/>
                      <a:moveTo>
                        <a:pt x="16" y="869"/>
                      </a:moveTo>
                      <a:cubicBezTo>
                        <a:pt x="1289" y="869"/>
                        <a:pt x="1289" y="869"/>
                        <a:pt x="1289" y="869"/>
                      </a:cubicBezTo>
                      <a:cubicBezTo>
                        <a:pt x="1289" y="16"/>
                        <a:pt x="1289" y="16"/>
                        <a:pt x="1289" y="16"/>
                      </a:cubicBezTo>
                      <a:cubicBezTo>
                        <a:pt x="20" y="16"/>
                        <a:pt x="20" y="16"/>
                        <a:pt x="20" y="16"/>
                      </a:cubicBezTo>
                      <a:lnTo>
                        <a:pt x="16" y="8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4" name="Freeform 7"/>
                <p:cNvSpPr>
                  <a:spLocks/>
                </p:cNvSpPr>
                <p:nvPr/>
              </p:nvSpPr>
              <p:spPr bwMode="auto">
                <a:xfrm>
                  <a:off x="3567" y="2574"/>
                  <a:ext cx="337" cy="27"/>
                </a:xfrm>
                <a:custGeom>
                  <a:avLst/>
                  <a:gdLst>
                    <a:gd name="T0" fmla="*/ 296 w 308"/>
                    <a:gd name="T1" fmla="*/ 0 h 25"/>
                    <a:gd name="T2" fmla="*/ 13 w 308"/>
                    <a:gd name="T3" fmla="*/ 0 h 25"/>
                    <a:gd name="T4" fmla="*/ 0 w 308"/>
                    <a:gd name="T5" fmla="*/ 13 h 25"/>
                    <a:gd name="T6" fmla="*/ 13 w 308"/>
                    <a:gd name="T7" fmla="*/ 25 h 25"/>
                    <a:gd name="T8" fmla="*/ 296 w 308"/>
                    <a:gd name="T9" fmla="*/ 25 h 25"/>
                    <a:gd name="T10" fmla="*/ 308 w 308"/>
                    <a:gd name="T11" fmla="*/ 13 h 25"/>
                    <a:gd name="T12" fmla="*/ 296 w 30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08" h="25">
                      <a:moveTo>
                        <a:pt x="296" y="0"/>
                      </a:moveTo>
                      <a:cubicBezTo>
                        <a:pt x="13" y="0"/>
                        <a:pt x="13" y="0"/>
                        <a:pt x="13" y="0"/>
                      </a:cubicBezTo>
                      <a:cubicBezTo>
                        <a:pt x="6" y="0"/>
                        <a:pt x="0" y="6"/>
                        <a:pt x="0" y="13"/>
                      </a:cubicBezTo>
                      <a:cubicBezTo>
                        <a:pt x="0" y="19"/>
                        <a:pt x="6" y="25"/>
                        <a:pt x="13" y="25"/>
                      </a:cubicBezTo>
                      <a:cubicBezTo>
                        <a:pt x="296" y="25"/>
                        <a:pt x="296" y="25"/>
                        <a:pt x="296" y="25"/>
                      </a:cubicBezTo>
                      <a:cubicBezTo>
                        <a:pt x="303" y="25"/>
                        <a:pt x="308" y="19"/>
                        <a:pt x="308" y="13"/>
                      </a:cubicBezTo>
                      <a:cubicBezTo>
                        <a:pt x="308" y="6"/>
                        <a:pt x="303" y="0"/>
                        <a:pt x="29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5" name="Freeform 8"/>
                <p:cNvSpPr>
                  <a:spLocks/>
                </p:cNvSpPr>
                <p:nvPr/>
              </p:nvSpPr>
              <p:spPr bwMode="auto">
                <a:xfrm>
                  <a:off x="2937" y="2518"/>
                  <a:ext cx="1630" cy="17"/>
                </a:xfrm>
                <a:custGeom>
                  <a:avLst/>
                  <a:gdLst>
                    <a:gd name="T0" fmla="*/ 1480 w 1488"/>
                    <a:gd name="T1" fmla="*/ 16 h 16"/>
                    <a:gd name="T2" fmla="*/ 8 w 1488"/>
                    <a:gd name="T3" fmla="*/ 16 h 16"/>
                    <a:gd name="T4" fmla="*/ 0 w 1488"/>
                    <a:gd name="T5" fmla="*/ 8 h 16"/>
                    <a:gd name="T6" fmla="*/ 8 w 1488"/>
                    <a:gd name="T7" fmla="*/ 0 h 16"/>
                    <a:gd name="T8" fmla="*/ 1480 w 1488"/>
                    <a:gd name="T9" fmla="*/ 0 h 16"/>
                    <a:gd name="T10" fmla="*/ 1488 w 1488"/>
                    <a:gd name="T11" fmla="*/ 8 h 16"/>
                    <a:gd name="T12" fmla="*/ 1480 w 148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488" h="16">
                      <a:moveTo>
                        <a:pt x="1480" y="16"/>
                      </a:moveTo>
                      <a:cubicBezTo>
                        <a:pt x="8" y="16"/>
                        <a:pt x="8" y="16"/>
                        <a:pt x="8" y="16"/>
                      </a:cubicBezTo>
                      <a:cubicBezTo>
                        <a:pt x="4" y="16"/>
                        <a:pt x="0" y="13"/>
                        <a:pt x="0" y="8"/>
                      </a:cubicBezTo>
                      <a:cubicBezTo>
                        <a:pt x="0" y="4"/>
                        <a:pt x="4" y="0"/>
                        <a:pt x="8" y="0"/>
                      </a:cubicBezTo>
                      <a:cubicBezTo>
                        <a:pt x="1480" y="0"/>
                        <a:pt x="1480" y="0"/>
                        <a:pt x="1480" y="0"/>
                      </a:cubicBezTo>
                      <a:cubicBezTo>
                        <a:pt x="1484" y="0"/>
                        <a:pt x="1488" y="4"/>
                        <a:pt x="1488" y="8"/>
                      </a:cubicBezTo>
                      <a:cubicBezTo>
                        <a:pt x="1488" y="13"/>
                        <a:pt x="1484" y="16"/>
                        <a:pt x="148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sp>
            <p:nvSpPr>
              <p:cNvPr id="9" name="Freeform 8"/>
              <p:cNvSpPr>
                <a:spLocks noEditPoints="1"/>
              </p:cNvSpPr>
              <p:nvPr/>
            </p:nvSpPr>
            <p:spPr bwMode="auto">
              <a:xfrm>
                <a:off x="6151715" y="2539877"/>
                <a:ext cx="1111250" cy="715962"/>
              </a:xfrm>
              <a:custGeom>
                <a:avLst/>
                <a:gdLst>
                  <a:gd name="T0" fmla="*/ 509 w 638"/>
                  <a:gd name="T1" fmla="*/ 411 h 411"/>
                  <a:gd name="T2" fmla="*/ 125 w 638"/>
                  <a:gd name="T3" fmla="*/ 411 h 411"/>
                  <a:gd name="T4" fmla="*/ 0 w 638"/>
                  <a:gd name="T5" fmla="*/ 292 h 411"/>
                  <a:gd name="T6" fmla="*/ 98 w 638"/>
                  <a:gd name="T7" fmla="*/ 177 h 411"/>
                  <a:gd name="T8" fmla="*/ 98 w 638"/>
                  <a:gd name="T9" fmla="*/ 175 h 411"/>
                  <a:gd name="T10" fmla="*/ 177 w 638"/>
                  <a:gd name="T11" fmla="*/ 31 h 411"/>
                  <a:gd name="T12" fmla="*/ 279 w 638"/>
                  <a:gd name="T13" fmla="*/ 0 h 411"/>
                  <a:gd name="T14" fmla="*/ 423 w 638"/>
                  <a:gd name="T15" fmla="*/ 73 h 411"/>
                  <a:gd name="T16" fmla="*/ 468 w 638"/>
                  <a:gd name="T17" fmla="*/ 63 h 411"/>
                  <a:gd name="T18" fmla="*/ 528 w 638"/>
                  <a:gd name="T19" fmla="*/ 79 h 411"/>
                  <a:gd name="T20" fmla="*/ 529 w 638"/>
                  <a:gd name="T21" fmla="*/ 79 h 411"/>
                  <a:gd name="T22" fmla="*/ 576 w 638"/>
                  <a:gd name="T23" fmla="*/ 162 h 411"/>
                  <a:gd name="T24" fmla="*/ 638 w 638"/>
                  <a:gd name="T25" fmla="*/ 274 h 411"/>
                  <a:gd name="T26" fmla="*/ 509 w 638"/>
                  <a:gd name="T27" fmla="*/ 411 h 411"/>
                  <a:gd name="T28" fmla="*/ 279 w 638"/>
                  <a:gd name="T29" fmla="*/ 16 h 411"/>
                  <a:gd name="T30" fmla="*/ 185 w 638"/>
                  <a:gd name="T31" fmla="*/ 44 h 411"/>
                  <a:gd name="T32" fmla="*/ 114 w 638"/>
                  <a:gd name="T33" fmla="*/ 175 h 411"/>
                  <a:gd name="T34" fmla="*/ 114 w 638"/>
                  <a:gd name="T35" fmla="*/ 190 h 411"/>
                  <a:gd name="T36" fmla="*/ 107 w 638"/>
                  <a:gd name="T37" fmla="*/ 191 h 411"/>
                  <a:gd name="T38" fmla="*/ 16 w 638"/>
                  <a:gd name="T39" fmla="*/ 292 h 411"/>
                  <a:gd name="T40" fmla="*/ 125 w 638"/>
                  <a:gd name="T41" fmla="*/ 395 h 411"/>
                  <a:gd name="T42" fmla="*/ 509 w 638"/>
                  <a:gd name="T43" fmla="*/ 395 h 411"/>
                  <a:gd name="T44" fmla="*/ 622 w 638"/>
                  <a:gd name="T45" fmla="*/ 274 h 411"/>
                  <a:gd name="T46" fmla="*/ 564 w 638"/>
                  <a:gd name="T47" fmla="*/ 173 h 411"/>
                  <a:gd name="T48" fmla="*/ 560 w 638"/>
                  <a:gd name="T49" fmla="*/ 171 h 411"/>
                  <a:gd name="T50" fmla="*/ 560 w 638"/>
                  <a:gd name="T51" fmla="*/ 166 h 411"/>
                  <a:gd name="T52" fmla="*/ 520 w 638"/>
                  <a:gd name="T53" fmla="*/ 93 h 411"/>
                  <a:gd name="T54" fmla="*/ 468 w 638"/>
                  <a:gd name="T55" fmla="*/ 79 h 411"/>
                  <a:gd name="T56" fmla="*/ 425 w 638"/>
                  <a:gd name="T57" fmla="*/ 90 h 411"/>
                  <a:gd name="T58" fmla="*/ 418 w 638"/>
                  <a:gd name="T59" fmla="*/ 94 h 411"/>
                  <a:gd name="T60" fmla="*/ 414 w 638"/>
                  <a:gd name="T61" fmla="*/ 87 h 411"/>
                  <a:gd name="T62" fmla="*/ 279 w 638"/>
                  <a:gd name="T63" fmla="*/ 1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8" h="411">
                    <a:moveTo>
                      <a:pt x="509" y="411"/>
                    </a:moveTo>
                    <a:cubicBezTo>
                      <a:pt x="125" y="411"/>
                      <a:pt x="125" y="411"/>
                      <a:pt x="125" y="411"/>
                    </a:cubicBezTo>
                    <a:cubicBezTo>
                      <a:pt x="55" y="411"/>
                      <a:pt x="0" y="358"/>
                      <a:pt x="0" y="292"/>
                    </a:cubicBezTo>
                    <a:cubicBezTo>
                      <a:pt x="0" y="233"/>
                      <a:pt x="50" y="186"/>
                      <a:pt x="98" y="177"/>
                    </a:cubicBezTo>
                    <a:cubicBezTo>
                      <a:pt x="98" y="175"/>
                      <a:pt x="98" y="175"/>
                      <a:pt x="98" y="175"/>
                    </a:cubicBezTo>
                    <a:cubicBezTo>
                      <a:pt x="98" y="117"/>
                      <a:pt x="128" y="62"/>
                      <a:pt x="177" y="31"/>
                    </a:cubicBezTo>
                    <a:cubicBezTo>
                      <a:pt x="211" y="10"/>
                      <a:pt x="245" y="0"/>
                      <a:pt x="279" y="0"/>
                    </a:cubicBezTo>
                    <a:cubicBezTo>
                      <a:pt x="337" y="0"/>
                      <a:pt x="392" y="28"/>
                      <a:pt x="423" y="73"/>
                    </a:cubicBezTo>
                    <a:cubicBezTo>
                      <a:pt x="440" y="65"/>
                      <a:pt x="456" y="63"/>
                      <a:pt x="468" y="63"/>
                    </a:cubicBezTo>
                    <a:cubicBezTo>
                      <a:pt x="489" y="63"/>
                      <a:pt x="511" y="69"/>
                      <a:pt x="528" y="79"/>
                    </a:cubicBezTo>
                    <a:cubicBezTo>
                      <a:pt x="529" y="79"/>
                      <a:pt x="529" y="79"/>
                      <a:pt x="529" y="79"/>
                    </a:cubicBezTo>
                    <a:cubicBezTo>
                      <a:pt x="558" y="98"/>
                      <a:pt x="575" y="128"/>
                      <a:pt x="576" y="162"/>
                    </a:cubicBezTo>
                    <a:cubicBezTo>
                      <a:pt x="615" y="187"/>
                      <a:pt x="638" y="228"/>
                      <a:pt x="638" y="274"/>
                    </a:cubicBezTo>
                    <a:cubicBezTo>
                      <a:pt x="638" y="348"/>
                      <a:pt x="579" y="411"/>
                      <a:pt x="509" y="411"/>
                    </a:cubicBezTo>
                    <a:close/>
                    <a:moveTo>
                      <a:pt x="279" y="16"/>
                    </a:moveTo>
                    <a:cubicBezTo>
                      <a:pt x="248" y="16"/>
                      <a:pt x="217" y="26"/>
                      <a:pt x="185" y="44"/>
                    </a:cubicBezTo>
                    <a:cubicBezTo>
                      <a:pt x="142" y="73"/>
                      <a:pt x="114" y="123"/>
                      <a:pt x="114" y="175"/>
                    </a:cubicBezTo>
                    <a:cubicBezTo>
                      <a:pt x="114" y="190"/>
                      <a:pt x="114" y="190"/>
                      <a:pt x="114" y="190"/>
                    </a:cubicBezTo>
                    <a:cubicBezTo>
                      <a:pt x="107" y="191"/>
                      <a:pt x="107" y="191"/>
                      <a:pt x="107" y="191"/>
                    </a:cubicBezTo>
                    <a:cubicBezTo>
                      <a:pt x="64" y="197"/>
                      <a:pt x="16" y="239"/>
                      <a:pt x="16" y="292"/>
                    </a:cubicBezTo>
                    <a:cubicBezTo>
                      <a:pt x="16" y="349"/>
                      <a:pt x="64" y="395"/>
                      <a:pt x="125" y="395"/>
                    </a:cubicBezTo>
                    <a:cubicBezTo>
                      <a:pt x="509" y="395"/>
                      <a:pt x="509" y="395"/>
                      <a:pt x="509" y="395"/>
                    </a:cubicBezTo>
                    <a:cubicBezTo>
                      <a:pt x="570" y="395"/>
                      <a:pt x="622" y="340"/>
                      <a:pt x="622" y="274"/>
                    </a:cubicBezTo>
                    <a:cubicBezTo>
                      <a:pt x="622" y="232"/>
                      <a:pt x="601" y="195"/>
                      <a:pt x="564" y="173"/>
                    </a:cubicBezTo>
                    <a:cubicBezTo>
                      <a:pt x="560" y="171"/>
                      <a:pt x="560" y="171"/>
                      <a:pt x="560" y="171"/>
                    </a:cubicBezTo>
                    <a:cubicBezTo>
                      <a:pt x="560" y="166"/>
                      <a:pt x="560" y="166"/>
                      <a:pt x="560" y="166"/>
                    </a:cubicBezTo>
                    <a:cubicBezTo>
                      <a:pt x="560" y="136"/>
                      <a:pt x="546" y="110"/>
                      <a:pt x="520" y="93"/>
                    </a:cubicBezTo>
                    <a:cubicBezTo>
                      <a:pt x="506" y="84"/>
                      <a:pt x="486" y="79"/>
                      <a:pt x="468" y="79"/>
                    </a:cubicBezTo>
                    <a:cubicBezTo>
                      <a:pt x="452" y="79"/>
                      <a:pt x="437" y="83"/>
                      <a:pt x="425" y="90"/>
                    </a:cubicBezTo>
                    <a:cubicBezTo>
                      <a:pt x="418" y="94"/>
                      <a:pt x="418" y="94"/>
                      <a:pt x="418" y="94"/>
                    </a:cubicBezTo>
                    <a:cubicBezTo>
                      <a:pt x="414" y="87"/>
                      <a:pt x="414" y="87"/>
                      <a:pt x="414" y="87"/>
                    </a:cubicBezTo>
                    <a:cubicBezTo>
                      <a:pt x="386" y="44"/>
                      <a:pt x="334" y="16"/>
                      <a:pt x="279" y="16"/>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nvGrpSpPr>
              <p:cNvPr id="10" name="Group 12"/>
              <p:cNvGrpSpPr>
                <a:grpSpLocks noChangeAspect="1"/>
              </p:cNvGrpSpPr>
              <p:nvPr/>
            </p:nvGrpSpPr>
            <p:grpSpPr bwMode="auto">
              <a:xfrm>
                <a:off x="8158314" y="1995364"/>
                <a:ext cx="808038" cy="1517649"/>
                <a:chOff x="4666" y="1418"/>
                <a:chExt cx="509" cy="956"/>
              </a:xfrm>
            </p:grpSpPr>
            <p:sp>
              <p:nvSpPr>
                <p:cNvPr id="17" name="AutoShape 11"/>
                <p:cNvSpPr>
                  <a:spLocks noChangeAspect="1" noChangeArrowheads="1" noTextEdit="1"/>
                </p:cNvSpPr>
                <p:nvPr/>
              </p:nvSpPr>
              <p:spPr bwMode="auto">
                <a:xfrm>
                  <a:off x="4666" y="1419"/>
                  <a:ext cx="509" cy="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18" name="Rectangle 13"/>
                <p:cNvSpPr>
                  <a:spLocks noChangeArrowheads="1"/>
                </p:cNvSpPr>
                <p:nvPr/>
              </p:nvSpPr>
              <p:spPr bwMode="auto">
                <a:xfrm>
                  <a:off x="4675" y="2160"/>
                  <a:ext cx="490"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19" name="Rectangle 14"/>
                <p:cNvSpPr>
                  <a:spLocks noChangeArrowheads="1"/>
                </p:cNvSpPr>
                <p:nvPr/>
              </p:nvSpPr>
              <p:spPr bwMode="auto">
                <a:xfrm>
                  <a:off x="4675" y="1512"/>
                  <a:ext cx="491"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0" name="Oval 15"/>
                <p:cNvSpPr>
                  <a:spLocks noChangeArrowheads="1"/>
                </p:cNvSpPr>
                <p:nvPr/>
              </p:nvSpPr>
              <p:spPr bwMode="auto">
                <a:xfrm>
                  <a:off x="4886" y="2225"/>
                  <a:ext cx="87" cy="8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21" name="Freeform 16"/>
                <p:cNvSpPr>
                  <a:spLocks noEditPoints="1"/>
                </p:cNvSpPr>
                <p:nvPr/>
              </p:nvSpPr>
              <p:spPr bwMode="auto">
                <a:xfrm>
                  <a:off x="4666" y="1418"/>
                  <a:ext cx="509" cy="956"/>
                </a:xfrm>
                <a:custGeom>
                  <a:avLst/>
                  <a:gdLst>
                    <a:gd name="T0" fmla="*/ 435 w 462"/>
                    <a:gd name="T1" fmla="*/ 871 h 871"/>
                    <a:gd name="T2" fmla="*/ 27 w 462"/>
                    <a:gd name="T3" fmla="*/ 871 h 871"/>
                    <a:gd name="T4" fmla="*/ 0 w 462"/>
                    <a:gd name="T5" fmla="*/ 844 h 871"/>
                    <a:gd name="T6" fmla="*/ 0 w 462"/>
                    <a:gd name="T7" fmla="*/ 27 h 871"/>
                    <a:gd name="T8" fmla="*/ 27 w 462"/>
                    <a:gd name="T9" fmla="*/ 0 h 871"/>
                    <a:gd name="T10" fmla="*/ 435 w 462"/>
                    <a:gd name="T11" fmla="*/ 0 h 871"/>
                    <a:gd name="T12" fmla="*/ 462 w 462"/>
                    <a:gd name="T13" fmla="*/ 27 h 871"/>
                    <a:gd name="T14" fmla="*/ 462 w 462"/>
                    <a:gd name="T15" fmla="*/ 844 h 871"/>
                    <a:gd name="T16" fmla="*/ 435 w 462"/>
                    <a:gd name="T17" fmla="*/ 871 h 871"/>
                    <a:gd name="T18" fmla="*/ 27 w 462"/>
                    <a:gd name="T19" fmla="*/ 16 h 871"/>
                    <a:gd name="T20" fmla="*/ 16 w 462"/>
                    <a:gd name="T21" fmla="*/ 27 h 871"/>
                    <a:gd name="T22" fmla="*/ 16 w 462"/>
                    <a:gd name="T23" fmla="*/ 844 h 871"/>
                    <a:gd name="T24" fmla="*/ 27 w 462"/>
                    <a:gd name="T25" fmla="*/ 855 h 871"/>
                    <a:gd name="T26" fmla="*/ 435 w 462"/>
                    <a:gd name="T27" fmla="*/ 855 h 871"/>
                    <a:gd name="T28" fmla="*/ 446 w 462"/>
                    <a:gd name="T29" fmla="*/ 844 h 871"/>
                    <a:gd name="T30" fmla="*/ 446 w 462"/>
                    <a:gd name="T31" fmla="*/ 27 h 871"/>
                    <a:gd name="T32" fmla="*/ 435 w 462"/>
                    <a:gd name="T33" fmla="*/ 16 h 871"/>
                    <a:gd name="T34" fmla="*/ 27 w 462"/>
                    <a:gd name="T35" fmla="*/ 16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2" h="871">
                      <a:moveTo>
                        <a:pt x="435" y="871"/>
                      </a:moveTo>
                      <a:cubicBezTo>
                        <a:pt x="27" y="871"/>
                        <a:pt x="27" y="871"/>
                        <a:pt x="27" y="871"/>
                      </a:cubicBezTo>
                      <a:cubicBezTo>
                        <a:pt x="12" y="871"/>
                        <a:pt x="0" y="859"/>
                        <a:pt x="0" y="844"/>
                      </a:cubicBezTo>
                      <a:cubicBezTo>
                        <a:pt x="0" y="27"/>
                        <a:pt x="0" y="27"/>
                        <a:pt x="0" y="27"/>
                      </a:cubicBezTo>
                      <a:cubicBezTo>
                        <a:pt x="0" y="12"/>
                        <a:pt x="12" y="0"/>
                        <a:pt x="27" y="0"/>
                      </a:cubicBezTo>
                      <a:cubicBezTo>
                        <a:pt x="435" y="0"/>
                        <a:pt x="435" y="0"/>
                        <a:pt x="435" y="0"/>
                      </a:cubicBezTo>
                      <a:cubicBezTo>
                        <a:pt x="450" y="0"/>
                        <a:pt x="462" y="12"/>
                        <a:pt x="462" y="27"/>
                      </a:cubicBezTo>
                      <a:cubicBezTo>
                        <a:pt x="462" y="844"/>
                        <a:pt x="462" y="844"/>
                        <a:pt x="462" y="844"/>
                      </a:cubicBezTo>
                      <a:cubicBezTo>
                        <a:pt x="462" y="859"/>
                        <a:pt x="450" y="871"/>
                        <a:pt x="435" y="871"/>
                      </a:cubicBezTo>
                      <a:close/>
                      <a:moveTo>
                        <a:pt x="27" y="16"/>
                      </a:moveTo>
                      <a:cubicBezTo>
                        <a:pt x="21" y="16"/>
                        <a:pt x="16" y="21"/>
                        <a:pt x="16" y="27"/>
                      </a:cubicBezTo>
                      <a:cubicBezTo>
                        <a:pt x="16" y="844"/>
                        <a:pt x="16" y="844"/>
                        <a:pt x="16" y="844"/>
                      </a:cubicBezTo>
                      <a:cubicBezTo>
                        <a:pt x="16" y="850"/>
                        <a:pt x="21" y="855"/>
                        <a:pt x="27" y="855"/>
                      </a:cubicBezTo>
                      <a:cubicBezTo>
                        <a:pt x="435" y="855"/>
                        <a:pt x="435" y="855"/>
                        <a:pt x="435" y="855"/>
                      </a:cubicBezTo>
                      <a:cubicBezTo>
                        <a:pt x="441" y="855"/>
                        <a:pt x="446" y="850"/>
                        <a:pt x="446" y="844"/>
                      </a:cubicBezTo>
                      <a:cubicBezTo>
                        <a:pt x="446" y="27"/>
                        <a:pt x="446" y="27"/>
                        <a:pt x="446" y="27"/>
                      </a:cubicBezTo>
                      <a:cubicBezTo>
                        <a:pt x="446" y="21"/>
                        <a:pt x="441" y="16"/>
                        <a:pt x="435" y="16"/>
                      </a:cubicBezTo>
                      <a:lnTo>
                        <a:pt x="27"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sp>
            <p:nvSpPr>
              <p:cNvPr id="11" name="Freeform 17"/>
              <p:cNvSpPr>
                <a:spLocks noEditPoints="1"/>
              </p:cNvSpPr>
              <p:nvPr/>
            </p:nvSpPr>
            <p:spPr bwMode="auto">
              <a:xfrm>
                <a:off x="8307539" y="2524002"/>
                <a:ext cx="509588" cy="333375"/>
              </a:xfrm>
              <a:custGeom>
                <a:avLst/>
                <a:gdLst>
                  <a:gd name="T0" fmla="*/ 229 w 292"/>
                  <a:gd name="T1" fmla="*/ 192 h 192"/>
                  <a:gd name="T2" fmla="*/ 61 w 292"/>
                  <a:gd name="T3" fmla="*/ 192 h 192"/>
                  <a:gd name="T4" fmla="*/ 0 w 292"/>
                  <a:gd name="T5" fmla="*/ 134 h 192"/>
                  <a:gd name="T6" fmla="*/ 43 w 292"/>
                  <a:gd name="T7" fmla="*/ 78 h 192"/>
                  <a:gd name="T8" fmla="*/ 80 w 292"/>
                  <a:gd name="T9" fmla="*/ 14 h 192"/>
                  <a:gd name="T10" fmla="*/ 129 w 292"/>
                  <a:gd name="T11" fmla="*/ 0 h 192"/>
                  <a:gd name="T12" fmla="*/ 194 w 292"/>
                  <a:gd name="T13" fmla="*/ 30 h 192"/>
                  <a:gd name="T14" fmla="*/ 211 w 292"/>
                  <a:gd name="T15" fmla="*/ 28 h 192"/>
                  <a:gd name="T16" fmla="*/ 241 w 292"/>
                  <a:gd name="T17" fmla="*/ 35 h 192"/>
                  <a:gd name="T18" fmla="*/ 241 w 292"/>
                  <a:gd name="T19" fmla="*/ 36 h 192"/>
                  <a:gd name="T20" fmla="*/ 265 w 292"/>
                  <a:gd name="T21" fmla="*/ 73 h 192"/>
                  <a:gd name="T22" fmla="*/ 292 w 292"/>
                  <a:gd name="T23" fmla="*/ 126 h 192"/>
                  <a:gd name="T24" fmla="*/ 229 w 292"/>
                  <a:gd name="T25" fmla="*/ 192 h 192"/>
                  <a:gd name="T26" fmla="*/ 129 w 292"/>
                  <a:gd name="T27" fmla="*/ 20 h 192"/>
                  <a:gd name="T28" fmla="*/ 91 w 292"/>
                  <a:gd name="T29" fmla="*/ 31 h 192"/>
                  <a:gd name="T30" fmla="*/ 63 w 292"/>
                  <a:gd name="T31" fmla="*/ 83 h 192"/>
                  <a:gd name="T32" fmla="*/ 63 w 292"/>
                  <a:gd name="T33" fmla="*/ 95 h 192"/>
                  <a:gd name="T34" fmla="*/ 54 w 292"/>
                  <a:gd name="T35" fmla="*/ 96 h 192"/>
                  <a:gd name="T36" fmla="*/ 20 w 292"/>
                  <a:gd name="T37" fmla="*/ 134 h 192"/>
                  <a:gd name="T38" fmla="*/ 61 w 292"/>
                  <a:gd name="T39" fmla="*/ 172 h 192"/>
                  <a:gd name="T40" fmla="*/ 229 w 292"/>
                  <a:gd name="T41" fmla="*/ 172 h 192"/>
                  <a:gd name="T42" fmla="*/ 272 w 292"/>
                  <a:gd name="T43" fmla="*/ 126 h 192"/>
                  <a:gd name="T44" fmla="*/ 250 w 292"/>
                  <a:gd name="T45" fmla="*/ 88 h 192"/>
                  <a:gd name="T46" fmla="*/ 245 w 292"/>
                  <a:gd name="T47" fmla="*/ 85 h 192"/>
                  <a:gd name="T48" fmla="*/ 245 w 292"/>
                  <a:gd name="T49" fmla="*/ 79 h 192"/>
                  <a:gd name="T50" fmla="*/ 230 w 292"/>
                  <a:gd name="T51" fmla="*/ 52 h 192"/>
                  <a:gd name="T52" fmla="*/ 211 w 292"/>
                  <a:gd name="T53" fmla="*/ 48 h 192"/>
                  <a:gd name="T54" fmla="*/ 196 w 292"/>
                  <a:gd name="T55" fmla="*/ 51 h 192"/>
                  <a:gd name="T56" fmla="*/ 187 w 292"/>
                  <a:gd name="T57" fmla="*/ 56 h 192"/>
                  <a:gd name="T58" fmla="*/ 182 w 292"/>
                  <a:gd name="T59" fmla="*/ 48 h 192"/>
                  <a:gd name="T60" fmla="*/ 129 w 292"/>
                  <a:gd name="T61" fmla="*/ 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192">
                    <a:moveTo>
                      <a:pt x="229" y="192"/>
                    </a:moveTo>
                    <a:cubicBezTo>
                      <a:pt x="61" y="192"/>
                      <a:pt x="61" y="192"/>
                      <a:pt x="61" y="192"/>
                    </a:cubicBezTo>
                    <a:cubicBezTo>
                      <a:pt x="27" y="192"/>
                      <a:pt x="0" y="167"/>
                      <a:pt x="0" y="134"/>
                    </a:cubicBezTo>
                    <a:cubicBezTo>
                      <a:pt x="0" y="107"/>
                      <a:pt x="21" y="85"/>
                      <a:pt x="43" y="78"/>
                    </a:cubicBezTo>
                    <a:cubicBezTo>
                      <a:pt x="45" y="53"/>
                      <a:pt x="59" y="28"/>
                      <a:pt x="80" y="14"/>
                    </a:cubicBezTo>
                    <a:cubicBezTo>
                      <a:pt x="97" y="5"/>
                      <a:pt x="113" y="0"/>
                      <a:pt x="129" y="0"/>
                    </a:cubicBezTo>
                    <a:cubicBezTo>
                      <a:pt x="154" y="0"/>
                      <a:pt x="178" y="11"/>
                      <a:pt x="194" y="30"/>
                    </a:cubicBezTo>
                    <a:cubicBezTo>
                      <a:pt x="200" y="28"/>
                      <a:pt x="207" y="28"/>
                      <a:pt x="211" y="28"/>
                    </a:cubicBezTo>
                    <a:cubicBezTo>
                      <a:pt x="222" y="28"/>
                      <a:pt x="232" y="30"/>
                      <a:pt x="241" y="35"/>
                    </a:cubicBezTo>
                    <a:cubicBezTo>
                      <a:pt x="241" y="36"/>
                      <a:pt x="241" y="36"/>
                      <a:pt x="241" y="36"/>
                    </a:cubicBezTo>
                    <a:cubicBezTo>
                      <a:pt x="255" y="44"/>
                      <a:pt x="263" y="58"/>
                      <a:pt x="265" y="73"/>
                    </a:cubicBezTo>
                    <a:cubicBezTo>
                      <a:pt x="282" y="86"/>
                      <a:pt x="292" y="105"/>
                      <a:pt x="292" y="126"/>
                    </a:cubicBezTo>
                    <a:cubicBezTo>
                      <a:pt x="292" y="162"/>
                      <a:pt x="263" y="192"/>
                      <a:pt x="229" y="192"/>
                    </a:cubicBezTo>
                    <a:close/>
                    <a:moveTo>
                      <a:pt x="129" y="20"/>
                    </a:moveTo>
                    <a:cubicBezTo>
                      <a:pt x="116" y="20"/>
                      <a:pt x="104" y="24"/>
                      <a:pt x="91" y="31"/>
                    </a:cubicBezTo>
                    <a:cubicBezTo>
                      <a:pt x="74" y="42"/>
                      <a:pt x="63" y="62"/>
                      <a:pt x="63" y="83"/>
                    </a:cubicBezTo>
                    <a:cubicBezTo>
                      <a:pt x="63" y="95"/>
                      <a:pt x="63" y="95"/>
                      <a:pt x="63" y="95"/>
                    </a:cubicBezTo>
                    <a:cubicBezTo>
                      <a:pt x="54" y="96"/>
                      <a:pt x="54" y="96"/>
                      <a:pt x="54" y="96"/>
                    </a:cubicBezTo>
                    <a:cubicBezTo>
                      <a:pt x="38" y="98"/>
                      <a:pt x="20" y="114"/>
                      <a:pt x="20" y="134"/>
                    </a:cubicBezTo>
                    <a:cubicBezTo>
                      <a:pt x="20" y="155"/>
                      <a:pt x="38" y="172"/>
                      <a:pt x="61" y="172"/>
                    </a:cubicBezTo>
                    <a:cubicBezTo>
                      <a:pt x="229" y="172"/>
                      <a:pt x="229" y="172"/>
                      <a:pt x="229" y="172"/>
                    </a:cubicBezTo>
                    <a:cubicBezTo>
                      <a:pt x="252" y="172"/>
                      <a:pt x="272" y="151"/>
                      <a:pt x="272" y="126"/>
                    </a:cubicBezTo>
                    <a:cubicBezTo>
                      <a:pt x="272" y="110"/>
                      <a:pt x="264" y="96"/>
                      <a:pt x="250" y="88"/>
                    </a:cubicBezTo>
                    <a:cubicBezTo>
                      <a:pt x="245" y="85"/>
                      <a:pt x="245" y="85"/>
                      <a:pt x="245" y="85"/>
                    </a:cubicBezTo>
                    <a:cubicBezTo>
                      <a:pt x="245" y="79"/>
                      <a:pt x="245" y="79"/>
                      <a:pt x="245" y="79"/>
                    </a:cubicBezTo>
                    <a:cubicBezTo>
                      <a:pt x="245" y="68"/>
                      <a:pt x="240" y="59"/>
                      <a:pt x="230" y="52"/>
                    </a:cubicBezTo>
                    <a:cubicBezTo>
                      <a:pt x="225" y="49"/>
                      <a:pt x="218" y="48"/>
                      <a:pt x="211" y="48"/>
                    </a:cubicBezTo>
                    <a:cubicBezTo>
                      <a:pt x="205" y="48"/>
                      <a:pt x="200" y="49"/>
                      <a:pt x="196" y="51"/>
                    </a:cubicBezTo>
                    <a:cubicBezTo>
                      <a:pt x="187" y="56"/>
                      <a:pt x="187" y="56"/>
                      <a:pt x="187" y="56"/>
                    </a:cubicBezTo>
                    <a:cubicBezTo>
                      <a:pt x="182" y="48"/>
                      <a:pt x="182" y="48"/>
                      <a:pt x="182" y="48"/>
                    </a:cubicBezTo>
                    <a:cubicBezTo>
                      <a:pt x="171" y="31"/>
                      <a:pt x="151" y="20"/>
                      <a:pt x="129" y="20"/>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nvGrpSpPr>
              <p:cNvPr id="12" name="Group 20"/>
              <p:cNvGrpSpPr>
                <a:grpSpLocks noChangeAspect="1"/>
              </p:cNvGrpSpPr>
              <p:nvPr/>
            </p:nvGrpSpPr>
            <p:grpSpPr bwMode="auto">
              <a:xfrm>
                <a:off x="3097365" y="1995365"/>
                <a:ext cx="2105025" cy="1449388"/>
                <a:chOff x="1478" y="1418"/>
                <a:chExt cx="1326" cy="913"/>
              </a:xfrm>
            </p:grpSpPr>
            <p:sp>
              <p:nvSpPr>
                <p:cNvPr id="14" name="Freeform 21"/>
                <p:cNvSpPr>
                  <a:spLocks noEditPoints="1"/>
                </p:cNvSpPr>
                <p:nvPr/>
              </p:nvSpPr>
              <p:spPr bwMode="auto">
                <a:xfrm>
                  <a:off x="1478" y="1418"/>
                  <a:ext cx="1326" cy="913"/>
                </a:xfrm>
                <a:custGeom>
                  <a:avLst/>
                  <a:gdLst>
                    <a:gd name="T0" fmla="*/ 1147 w 1209"/>
                    <a:gd name="T1" fmla="*/ 832 h 832"/>
                    <a:gd name="T2" fmla="*/ 58 w 1209"/>
                    <a:gd name="T3" fmla="*/ 832 h 832"/>
                    <a:gd name="T4" fmla="*/ 0 w 1209"/>
                    <a:gd name="T5" fmla="*/ 775 h 832"/>
                    <a:gd name="T6" fmla="*/ 0 w 1209"/>
                    <a:gd name="T7" fmla="*/ 58 h 832"/>
                    <a:gd name="T8" fmla="*/ 58 w 1209"/>
                    <a:gd name="T9" fmla="*/ 0 h 832"/>
                    <a:gd name="T10" fmla="*/ 1151 w 1209"/>
                    <a:gd name="T11" fmla="*/ 0 h 832"/>
                    <a:gd name="T12" fmla="*/ 1209 w 1209"/>
                    <a:gd name="T13" fmla="*/ 58 h 832"/>
                    <a:gd name="T14" fmla="*/ 1205 w 1209"/>
                    <a:gd name="T15" fmla="*/ 775 h 832"/>
                    <a:gd name="T16" fmla="*/ 1147 w 1209"/>
                    <a:gd name="T17" fmla="*/ 832 h 832"/>
                    <a:gd name="T18" fmla="*/ 58 w 1209"/>
                    <a:gd name="T19" fmla="*/ 16 h 832"/>
                    <a:gd name="T20" fmla="*/ 16 w 1209"/>
                    <a:gd name="T21" fmla="*/ 58 h 832"/>
                    <a:gd name="T22" fmla="*/ 16 w 1209"/>
                    <a:gd name="T23" fmla="*/ 775 h 832"/>
                    <a:gd name="T24" fmla="*/ 58 w 1209"/>
                    <a:gd name="T25" fmla="*/ 816 h 832"/>
                    <a:gd name="T26" fmla="*/ 1147 w 1209"/>
                    <a:gd name="T27" fmla="*/ 816 h 832"/>
                    <a:gd name="T28" fmla="*/ 1189 w 1209"/>
                    <a:gd name="T29" fmla="*/ 775 h 832"/>
                    <a:gd name="T30" fmla="*/ 1189 w 1209"/>
                    <a:gd name="T31" fmla="*/ 775 h 832"/>
                    <a:gd name="T32" fmla="*/ 1193 w 1209"/>
                    <a:gd name="T33" fmla="*/ 58 h 832"/>
                    <a:gd name="T34" fmla="*/ 1151 w 1209"/>
                    <a:gd name="T35" fmla="*/ 16 h 832"/>
                    <a:gd name="T36" fmla="*/ 58 w 1209"/>
                    <a:gd name="T37" fmla="*/ 16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9" h="832">
                      <a:moveTo>
                        <a:pt x="1147" y="832"/>
                      </a:moveTo>
                      <a:cubicBezTo>
                        <a:pt x="58" y="832"/>
                        <a:pt x="58" y="832"/>
                        <a:pt x="58" y="832"/>
                      </a:cubicBezTo>
                      <a:cubicBezTo>
                        <a:pt x="26" y="832"/>
                        <a:pt x="0" y="806"/>
                        <a:pt x="0" y="775"/>
                      </a:cubicBezTo>
                      <a:cubicBezTo>
                        <a:pt x="0" y="58"/>
                        <a:pt x="0" y="58"/>
                        <a:pt x="0" y="58"/>
                      </a:cubicBezTo>
                      <a:cubicBezTo>
                        <a:pt x="0" y="26"/>
                        <a:pt x="26" y="0"/>
                        <a:pt x="58" y="0"/>
                      </a:cubicBezTo>
                      <a:cubicBezTo>
                        <a:pt x="1151" y="0"/>
                        <a:pt x="1151" y="0"/>
                        <a:pt x="1151" y="0"/>
                      </a:cubicBezTo>
                      <a:cubicBezTo>
                        <a:pt x="1183" y="0"/>
                        <a:pt x="1209" y="26"/>
                        <a:pt x="1209" y="58"/>
                      </a:cubicBezTo>
                      <a:cubicBezTo>
                        <a:pt x="1205" y="775"/>
                        <a:pt x="1205" y="775"/>
                        <a:pt x="1205" y="775"/>
                      </a:cubicBezTo>
                      <a:cubicBezTo>
                        <a:pt x="1205" y="806"/>
                        <a:pt x="1179" y="832"/>
                        <a:pt x="1147" y="832"/>
                      </a:cubicBezTo>
                      <a:close/>
                      <a:moveTo>
                        <a:pt x="58" y="16"/>
                      </a:moveTo>
                      <a:cubicBezTo>
                        <a:pt x="35" y="16"/>
                        <a:pt x="16" y="35"/>
                        <a:pt x="16" y="58"/>
                      </a:cubicBezTo>
                      <a:cubicBezTo>
                        <a:pt x="16" y="775"/>
                        <a:pt x="16" y="775"/>
                        <a:pt x="16" y="775"/>
                      </a:cubicBezTo>
                      <a:cubicBezTo>
                        <a:pt x="16" y="798"/>
                        <a:pt x="35" y="816"/>
                        <a:pt x="58" y="816"/>
                      </a:cubicBezTo>
                      <a:cubicBezTo>
                        <a:pt x="1147" y="816"/>
                        <a:pt x="1147" y="816"/>
                        <a:pt x="1147" y="816"/>
                      </a:cubicBezTo>
                      <a:cubicBezTo>
                        <a:pt x="1170" y="816"/>
                        <a:pt x="1189" y="798"/>
                        <a:pt x="1189" y="775"/>
                      </a:cubicBezTo>
                      <a:cubicBezTo>
                        <a:pt x="1189" y="775"/>
                        <a:pt x="1189" y="775"/>
                        <a:pt x="1189" y="775"/>
                      </a:cubicBezTo>
                      <a:cubicBezTo>
                        <a:pt x="1193" y="58"/>
                        <a:pt x="1193" y="58"/>
                        <a:pt x="1193" y="58"/>
                      </a:cubicBezTo>
                      <a:cubicBezTo>
                        <a:pt x="1193" y="35"/>
                        <a:pt x="1174" y="16"/>
                        <a:pt x="1151" y="16"/>
                      </a:cubicBezTo>
                      <a:lnTo>
                        <a:pt x="58"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15" name="Freeform 22"/>
                <p:cNvSpPr>
                  <a:spLocks noEditPoints="1"/>
                </p:cNvSpPr>
                <p:nvPr/>
              </p:nvSpPr>
              <p:spPr bwMode="auto">
                <a:xfrm>
                  <a:off x="1613" y="1491"/>
                  <a:ext cx="1117" cy="766"/>
                </a:xfrm>
                <a:custGeom>
                  <a:avLst/>
                  <a:gdLst>
                    <a:gd name="T0" fmla="*/ 1113 w 1117"/>
                    <a:gd name="T1" fmla="*/ 766 h 766"/>
                    <a:gd name="T2" fmla="*/ 0 w 1117"/>
                    <a:gd name="T3" fmla="*/ 766 h 766"/>
                    <a:gd name="T4" fmla="*/ 0 w 1117"/>
                    <a:gd name="T5" fmla="*/ 0 h 766"/>
                    <a:gd name="T6" fmla="*/ 1117 w 1117"/>
                    <a:gd name="T7" fmla="*/ 0 h 766"/>
                    <a:gd name="T8" fmla="*/ 1113 w 1117"/>
                    <a:gd name="T9" fmla="*/ 766 h 766"/>
                    <a:gd name="T10" fmla="*/ 17 w 1117"/>
                    <a:gd name="T11" fmla="*/ 749 h 766"/>
                    <a:gd name="T12" fmla="*/ 1096 w 1117"/>
                    <a:gd name="T13" fmla="*/ 749 h 766"/>
                    <a:gd name="T14" fmla="*/ 1100 w 1117"/>
                    <a:gd name="T15" fmla="*/ 18 h 766"/>
                    <a:gd name="T16" fmla="*/ 17 w 1117"/>
                    <a:gd name="T17" fmla="*/ 18 h 766"/>
                    <a:gd name="T18" fmla="*/ 17 w 1117"/>
                    <a:gd name="T19" fmla="*/ 749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7" h="766">
                      <a:moveTo>
                        <a:pt x="1113" y="766"/>
                      </a:moveTo>
                      <a:lnTo>
                        <a:pt x="0" y="766"/>
                      </a:lnTo>
                      <a:lnTo>
                        <a:pt x="0" y="0"/>
                      </a:lnTo>
                      <a:lnTo>
                        <a:pt x="1117" y="0"/>
                      </a:lnTo>
                      <a:lnTo>
                        <a:pt x="1113" y="766"/>
                      </a:lnTo>
                      <a:close/>
                      <a:moveTo>
                        <a:pt x="17" y="749"/>
                      </a:moveTo>
                      <a:lnTo>
                        <a:pt x="1096" y="749"/>
                      </a:lnTo>
                      <a:lnTo>
                        <a:pt x="1100" y="18"/>
                      </a:lnTo>
                      <a:lnTo>
                        <a:pt x="17" y="18"/>
                      </a:lnTo>
                      <a:lnTo>
                        <a:pt x="17" y="7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16" name="Oval 23"/>
                <p:cNvSpPr>
                  <a:spLocks noChangeArrowheads="1"/>
                </p:cNvSpPr>
                <p:nvPr/>
              </p:nvSpPr>
              <p:spPr bwMode="auto">
                <a:xfrm>
                  <a:off x="1525" y="1847"/>
                  <a:ext cx="56" cy="5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sp>
            <p:nvSpPr>
              <p:cNvPr id="13" name="Freeform 24"/>
              <p:cNvSpPr>
                <a:spLocks noEditPoints="1"/>
              </p:cNvSpPr>
              <p:nvPr/>
            </p:nvSpPr>
            <p:spPr bwMode="auto">
              <a:xfrm>
                <a:off x="3746653" y="2428753"/>
                <a:ext cx="898525" cy="581025"/>
              </a:xfrm>
              <a:custGeom>
                <a:avLst/>
                <a:gdLst>
                  <a:gd name="T0" fmla="*/ 411 w 516"/>
                  <a:gd name="T1" fmla="*/ 333 h 333"/>
                  <a:gd name="T2" fmla="*/ 102 w 516"/>
                  <a:gd name="T3" fmla="*/ 333 h 333"/>
                  <a:gd name="T4" fmla="*/ 0 w 516"/>
                  <a:gd name="T5" fmla="*/ 236 h 333"/>
                  <a:gd name="T6" fmla="*/ 79 w 516"/>
                  <a:gd name="T7" fmla="*/ 142 h 333"/>
                  <a:gd name="T8" fmla="*/ 79 w 516"/>
                  <a:gd name="T9" fmla="*/ 142 h 333"/>
                  <a:gd name="T10" fmla="*/ 147 w 516"/>
                  <a:gd name="T11" fmla="*/ 25 h 333"/>
                  <a:gd name="T12" fmla="*/ 230 w 516"/>
                  <a:gd name="T13" fmla="*/ 0 h 333"/>
                  <a:gd name="T14" fmla="*/ 343 w 516"/>
                  <a:gd name="T15" fmla="*/ 58 h 333"/>
                  <a:gd name="T16" fmla="*/ 382 w 516"/>
                  <a:gd name="T17" fmla="*/ 51 h 333"/>
                  <a:gd name="T18" fmla="*/ 427 w 516"/>
                  <a:gd name="T19" fmla="*/ 64 h 333"/>
                  <a:gd name="T20" fmla="*/ 428 w 516"/>
                  <a:gd name="T21" fmla="*/ 64 h 333"/>
                  <a:gd name="T22" fmla="*/ 466 w 516"/>
                  <a:gd name="T23" fmla="*/ 131 h 333"/>
                  <a:gd name="T24" fmla="*/ 516 w 516"/>
                  <a:gd name="T25" fmla="*/ 222 h 333"/>
                  <a:gd name="T26" fmla="*/ 411 w 516"/>
                  <a:gd name="T27" fmla="*/ 333 h 333"/>
                  <a:gd name="T28" fmla="*/ 230 w 516"/>
                  <a:gd name="T29" fmla="*/ 16 h 333"/>
                  <a:gd name="T30" fmla="*/ 155 w 516"/>
                  <a:gd name="T31" fmla="*/ 39 h 333"/>
                  <a:gd name="T32" fmla="*/ 95 w 516"/>
                  <a:gd name="T33" fmla="*/ 142 h 333"/>
                  <a:gd name="T34" fmla="*/ 95 w 516"/>
                  <a:gd name="T35" fmla="*/ 156 h 333"/>
                  <a:gd name="T36" fmla="*/ 88 w 516"/>
                  <a:gd name="T37" fmla="*/ 157 h 333"/>
                  <a:gd name="T38" fmla="*/ 16 w 516"/>
                  <a:gd name="T39" fmla="*/ 236 h 333"/>
                  <a:gd name="T40" fmla="*/ 102 w 516"/>
                  <a:gd name="T41" fmla="*/ 317 h 333"/>
                  <a:gd name="T42" fmla="*/ 411 w 516"/>
                  <a:gd name="T43" fmla="*/ 317 h 333"/>
                  <a:gd name="T44" fmla="*/ 500 w 516"/>
                  <a:gd name="T45" fmla="*/ 222 h 333"/>
                  <a:gd name="T46" fmla="*/ 454 w 516"/>
                  <a:gd name="T47" fmla="*/ 142 h 333"/>
                  <a:gd name="T48" fmla="*/ 450 w 516"/>
                  <a:gd name="T49" fmla="*/ 140 h 333"/>
                  <a:gd name="T50" fmla="*/ 450 w 516"/>
                  <a:gd name="T51" fmla="*/ 135 h 333"/>
                  <a:gd name="T52" fmla="*/ 419 w 516"/>
                  <a:gd name="T53" fmla="*/ 77 h 333"/>
                  <a:gd name="T54" fmla="*/ 382 w 516"/>
                  <a:gd name="T55" fmla="*/ 67 h 333"/>
                  <a:gd name="T56" fmla="*/ 344 w 516"/>
                  <a:gd name="T57" fmla="*/ 75 h 333"/>
                  <a:gd name="T58" fmla="*/ 337 w 516"/>
                  <a:gd name="T59" fmla="*/ 79 h 333"/>
                  <a:gd name="T60" fmla="*/ 333 w 516"/>
                  <a:gd name="T61" fmla="*/ 73 h 333"/>
                  <a:gd name="T62" fmla="*/ 230 w 516"/>
                  <a:gd name="T63" fmla="*/ 1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6" h="333">
                    <a:moveTo>
                      <a:pt x="411" y="333"/>
                    </a:moveTo>
                    <a:cubicBezTo>
                      <a:pt x="102" y="333"/>
                      <a:pt x="102" y="333"/>
                      <a:pt x="102" y="333"/>
                    </a:cubicBezTo>
                    <a:cubicBezTo>
                      <a:pt x="45" y="333"/>
                      <a:pt x="0" y="291"/>
                      <a:pt x="0" y="236"/>
                    </a:cubicBezTo>
                    <a:cubicBezTo>
                      <a:pt x="0" y="188"/>
                      <a:pt x="40" y="151"/>
                      <a:pt x="79" y="142"/>
                    </a:cubicBezTo>
                    <a:cubicBezTo>
                      <a:pt x="79" y="142"/>
                      <a:pt x="79" y="142"/>
                      <a:pt x="79" y="142"/>
                    </a:cubicBezTo>
                    <a:cubicBezTo>
                      <a:pt x="79" y="97"/>
                      <a:pt x="105" y="52"/>
                      <a:pt x="147" y="25"/>
                    </a:cubicBezTo>
                    <a:cubicBezTo>
                      <a:pt x="175" y="9"/>
                      <a:pt x="203" y="0"/>
                      <a:pt x="230" y="0"/>
                    </a:cubicBezTo>
                    <a:cubicBezTo>
                      <a:pt x="276" y="0"/>
                      <a:pt x="316" y="21"/>
                      <a:pt x="343" y="58"/>
                    </a:cubicBezTo>
                    <a:cubicBezTo>
                      <a:pt x="355" y="53"/>
                      <a:pt x="371" y="51"/>
                      <a:pt x="382" y="51"/>
                    </a:cubicBezTo>
                    <a:cubicBezTo>
                      <a:pt x="398" y="51"/>
                      <a:pt x="412" y="55"/>
                      <a:pt x="427" y="64"/>
                    </a:cubicBezTo>
                    <a:cubicBezTo>
                      <a:pt x="428" y="64"/>
                      <a:pt x="428" y="64"/>
                      <a:pt x="428" y="64"/>
                    </a:cubicBezTo>
                    <a:cubicBezTo>
                      <a:pt x="451" y="79"/>
                      <a:pt x="465" y="104"/>
                      <a:pt x="466" y="131"/>
                    </a:cubicBezTo>
                    <a:cubicBezTo>
                      <a:pt x="498" y="151"/>
                      <a:pt x="516" y="185"/>
                      <a:pt x="516" y="222"/>
                    </a:cubicBezTo>
                    <a:cubicBezTo>
                      <a:pt x="516" y="282"/>
                      <a:pt x="468" y="333"/>
                      <a:pt x="411" y="333"/>
                    </a:cubicBezTo>
                    <a:close/>
                    <a:moveTo>
                      <a:pt x="230" y="16"/>
                    </a:moveTo>
                    <a:cubicBezTo>
                      <a:pt x="206" y="16"/>
                      <a:pt x="180" y="24"/>
                      <a:pt x="155" y="39"/>
                    </a:cubicBezTo>
                    <a:cubicBezTo>
                      <a:pt x="119" y="62"/>
                      <a:pt x="95" y="103"/>
                      <a:pt x="95" y="142"/>
                    </a:cubicBezTo>
                    <a:cubicBezTo>
                      <a:pt x="95" y="156"/>
                      <a:pt x="95" y="156"/>
                      <a:pt x="95" y="156"/>
                    </a:cubicBezTo>
                    <a:cubicBezTo>
                      <a:pt x="88" y="157"/>
                      <a:pt x="88" y="157"/>
                      <a:pt x="88" y="157"/>
                    </a:cubicBezTo>
                    <a:cubicBezTo>
                      <a:pt x="54" y="161"/>
                      <a:pt x="16" y="195"/>
                      <a:pt x="16" y="236"/>
                    </a:cubicBezTo>
                    <a:cubicBezTo>
                      <a:pt x="16" y="282"/>
                      <a:pt x="54" y="317"/>
                      <a:pt x="102" y="317"/>
                    </a:cubicBezTo>
                    <a:cubicBezTo>
                      <a:pt x="411" y="317"/>
                      <a:pt x="411" y="317"/>
                      <a:pt x="411" y="317"/>
                    </a:cubicBezTo>
                    <a:cubicBezTo>
                      <a:pt x="459" y="317"/>
                      <a:pt x="500" y="274"/>
                      <a:pt x="500" y="222"/>
                    </a:cubicBezTo>
                    <a:cubicBezTo>
                      <a:pt x="500" y="189"/>
                      <a:pt x="483" y="160"/>
                      <a:pt x="454" y="142"/>
                    </a:cubicBezTo>
                    <a:cubicBezTo>
                      <a:pt x="450" y="140"/>
                      <a:pt x="450" y="140"/>
                      <a:pt x="450" y="140"/>
                    </a:cubicBezTo>
                    <a:cubicBezTo>
                      <a:pt x="450" y="135"/>
                      <a:pt x="450" y="135"/>
                      <a:pt x="450" y="135"/>
                    </a:cubicBezTo>
                    <a:cubicBezTo>
                      <a:pt x="450" y="112"/>
                      <a:pt x="439" y="91"/>
                      <a:pt x="419" y="77"/>
                    </a:cubicBezTo>
                    <a:cubicBezTo>
                      <a:pt x="406" y="70"/>
                      <a:pt x="395" y="67"/>
                      <a:pt x="382" y="67"/>
                    </a:cubicBezTo>
                    <a:cubicBezTo>
                      <a:pt x="371" y="67"/>
                      <a:pt x="354" y="69"/>
                      <a:pt x="344" y="75"/>
                    </a:cubicBezTo>
                    <a:cubicBezTo>
                      <a:pt x="337" y="79"/>
                      <a:pt x="337" y="79"/>
                      <a:pt x="337" y="79"/>
                    </a:cubicBezTo>
                    <a:cubicBezTo>
                      <a:pt x="333" y="73"/>
                      <a:pt x="333" y="73"/>
                      <a:pt x="333" y="73"/>
                    </a:cubicBezTo>
                    <a:cubicBezTo>
                      <a:pt x="310" y="37"/>
                      <a:pt x="273" y="16"/>
                      <a:pt x="230" y="16"/>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7857" y="5883399"/>
            <a:ext cx="3115593" cy="1146051"/>
          </a:xfrm>
          <a:prstGeom prst="rect">
            <a:avLst/>
          </a:prstGeom>
        </p:spPr>
      </p:pic>
    </p:spTree>
    <p:extLst>
      <p:ext uri="{BB962C8B-B14F-4D97-AF65-F5344CB8AC3E}">
        <p14:creationId xmlns:p14="http://schemas.microsoft.com/office/powerpoint/2010/main" val="203096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495"/>
            <a:ext cx="11653523" cy="4842479"/>
          </a:xfrm>
        </p:spPr>
        <p:txBody>
          <a:bodyPr/>
          <a:lstStyle/>
          <a:p>
            <a:r>
              <a:rPr lang="en-US" dirty="0" smtClean="0"/>
              <a:t>Verify App Integrity</a:t>
            </a:r>
          </a:p>
          <a:p>
            <a:pPr lvl="1"/>
            <a:r>
              <a:rPr lang="en-US" dirty="0" smtClean="0"/>
              <a:t>UI loads as expected on different sized screen</a:t>
            </a:r>
          </a:p>
          <a:p>
            <a:pPr lvl="1"/>
            <a:r>
              <a:rPr lang="en-US" dirty="0" smtClean="0"/>
              <a:t>App performs as expected on different CPUs</a:t>
            </a:r>
          </a:p>
          <a:p>
            <a:pPr lvl="1"/>
            <a:endParaRPr lang="en-US" dirty="0" smtClean="0"/>
          </a:p>
          <a:p>
            <a:r>
              <a:rPr lang="en-US" dirty="0" smtClean="0"/>
              <a:t>Accessible UI</a:t>
            </a:r>
          </a:p>
          <a:p>
            <a:pPr lvl="1"/>
            <a:r>
              <a:rPr lang="en-US" dirty="0" smtClean="0"/>
              <a:t>Features work as per User Flows</a:t>
            </a:r>
          </a:p>
          <a:p>
            <a:pPr lvl="1"/>
            <a:r>
              <a:rPr lang="en-US" dirty="0" smtClean="0"/>
              <a:t>Useable Functionality</a:t>
            </a:r>
          </a:p>
          <a:p>
            <a:pPr lvl="1"/>
            <a:endParaRPr lang="en-US" dirty="0"/>
          </a:p>
          <a:p>
            <a:r>
              <a:rPr lang="en-US" dirty="0" smtClean="0"/>
              <a:t>Testing as part of CI</a:t>
            </a:r>
          </a:p>
          <a:p>
            <a:pPr lvl="1"/>
            <a:r>
              <a:rPr lang="en-US" dirty="0" smtClean="0"/>
              <a:t>Reliable Development Cycle</a:t>
            </a:r>
            <a:endParaRPr lang="en-US" dirty="0"/>
          </a:p>
        </p:txBody>
      </p:sp>
      <p:sp>
        <p:nvSpPr>
          <p:cNvPr id="3" name="Title 2"/>
          <p:cNvSpPr>
            <a:spLocks noGrp="1"/>
          </p:cNvSpPr>
          <p:nvPr>
            <p:ph type="title"/>
          </p:nvPr>
        </p:nvSpPr>
        <p:spPr/>
        <p:txBody>
          <a:bodyPr/>
          <a:lstStyle/>
          <a:p>
            <a:r>
              <a:rPr lang="en-US" sz="5400" dirty="0" smtClean="0"/>
              <a:t>Why Test on Real Devices?</a:t>
            </a:r>
            <a:endParaRPr lang="en-US" sz="5400" dirty="0"/>
          </a:p>
        </p:txBody>
      </p:sp>
    </p:spTree>
    <p:extLst>
      <p:ext uri="{BB962C8B-B14F-4D97-AF65-F5344CB8AC3E}">
        <p14:creationId xmlns:p14="http://schemas.microsoft.com/office/powerpoint/2010/main" val="16855268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Mobile Center: Test</a:t>
            </a:r>
          </a:p>
        </p:txBody>
      </p:sp>
      <p:sp>
        <p:nvSpPr>
          <p:cNvPr id="4" name="Rectangle 3"/>
          <p:cNvSpPr/>
          <p:nvPr/>
        </p:nvSpPr>
        <p:spPr>
          <a:xfrm>
            <a:off x="3169076" y="3709519"/>
            <a:ext cx="2896229" cy="1086215"/>
          </a:xfrm>
          <a:prstGeom prst="rect">
            <a:avLst/>
          </a:prstGeom>
        </p:spPr>
        <p:txBody>
          <a:bodyPr wrap="square">
            <a:spAutoFit/>
          </a:bodyPr>
          <a:lstStyle/>
          <a:p>
            <a:pPr algn="ctr" defTabSz="914367"/>
            <a:r>
              <a:rPr lang="en-US" sz="1765" b="1">
                <a:solidFill>
                  <a:srgbClr val="5C2D91"/>
                </a:solidFill>
                <a:latin typeface="Segoe UI Semibold" charset="0"/>
                <a:ea typeface="Segoe UI Semibold" charset="0"/>
                <a:cs typeface="Segoe UI Semibold" charset="0"/>
              </a:rPr>
              <a:t>Ship high quality apps</a:t>
            </a:r>
            <a:r>
              <a:rPr lang="en-US" sz="1765">
                <a:solidFill>
                  <a:srgbClr val="7F7F7F"/>
                </a:solidFill>
                <a:ea typeface="Segoe UI" charset="0"/>
                <a:cs typeface="Segoe UI" charset="0"/>
              </a:rPr>
              <a:t/>
            </a:r>
            <a:br>
              <a:rPr lang="en-US" sz="1765">
                <a:solidFill>
                  <a:srgbClr val="7F7F7F"/>
                </a:solidFill>
                <a:ea typeface="Segoe UI" charset="0"/>
                <a:cs typeface="Segoe UI" charset="0"/>
              </a:rPr>
            </a:br>
            <a:r>
              <a:rPr lang="en-US" sz="1568">
                <a:solidFill>
                  <a:srgbClr val="505050"/>
                </a:solidFill>
                <a:ea typeface="Segoe UI" charset="0"/>
                <a:cs typeface="Segoe UI" charset="0"/>
              </a:rPr>
              <a:t>Ensure the highest quality user experience that keeps users continuously engaged</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645" y="2263287"/>
            <a:ext cx="1531295" cy="1055100"/>
          </a:xfrm>
          <a:prstGeom prst="rect">
            <a:avLst/>
          </a:prstGeom>
        </p:spPr>
      </p:pic>
      <p:sp>
        <p:nvSpPr>
          <p:cNvPr id="6" name="Rectangle 5"/>
          <p:cNvSpPr/>
          <p:nvPr/>
        </p:nvSpPr>
        <p:spPr>
          <a:xfrm>
            <a:off x="336213" y="3709519"/>
            <a:ext cx="2746161" cy="1086215"/>
          </a:xfrm>
          <a:prstGeom prst="rect">
            <a:avLst/>
          </a:prstGeom>
        </p:spPr>
        <p:txBody>
          <a:bodyPr wrap="square">
            <a:spAutoFit/>
          </a:bodyPr>
          <a:lstStyle/>
          <a:p>
            <a:pPr algn="ctr" defTabSz="914367"/>
            <a:r>
              <a:rPr lang="en-US" sz="1765" b="1">
                <a:solidFill>
                  <a:srgbClr val="5C2D91"/>
                </a:solidFill>
                <a:latin typeface="Segoe UI Semibold" charset="0"/>
                <a:ea typeface="Segoe UI Semibold" charset="0"/>
                <a:cs typeface="Segoe UI Semibold" charset="0"/>
              </a:rPr>
              <a:t>Release faster</a:t>
            </a:r>
          </a:p>
          <a:p>
            <a:pPr algn="ctr" defTabSz="914367"/>
            <a:r>
              <a:rPr lang="en-US" sz="1568">
                <a:solidFill>
                  <a:srgbClr val="505050"/>
                </a:solidFill>
                <a:ea typeface="Segoe UI" charset="0"/>
                <a:cs typeface="Segoe UI" charset="0"/>
              </a:rPr>
              <a:t>Shrink release times significantly and push new apps out faster</a:t>
            </a:r>
          </a:p>
        </p:txBody>
      </p:sp>
      <p:sp>
        <p:nvSpPr>
          <p:cNvPr id="7" name="Shape 278"/>
          <p:cNvSpPr txBox="1"/>
          <p:nvPr/>
        </p:nvSpPr>
        <p:spPr>
          <a:xfrm>
            <a:off x="9153058" y="3646613"/>
            <a:ext cx="2622705" cy="1560317"/>
          </a:xfrm>
          <a:prstGeom prst="rect">
            <a:avLst/>
          </a:prstGeom>
          <a:noFill/>
          <a:ln>
            <a:noFill/>
          </a:ln>
        </p:spPr>
        <p:txBody>
          <a:bodyPr lIns="89628" tIns="89628" rIns="89628" bIns="89628" anchor="t" anchorCtr="0">
            <a:noAutofit/>
          </a:bodyPr>
          <a:lstStyle/>
          <a:p>
            <a:pPr algn="ctr" defTabSz="914367"/>
            <a:r>
              <a:rPr lang="en-US" sz="1765" b="1">
                <a:solidFill>
                  <a:srgbClr val="5C2D91"/>
                </a:solidFill>
                <a:latin typeface="Segoe UI Semibold" charset="0"/>
                <a:ea typeface="Segoe UI Semibold" charset="0"/>
                <a:cs typeface="Segoe UI Semibold" charset="0"/>
              </a:rPr>
              <a:t>Create new features</a:t>
            </a:r>
            <a:r>
              <a:rPr lang="en-US" sz="1765">
                <a:solidFill>
                  <a:srgbClr val="0078D7"/>
                </a:solidFill>
                <a:ea typeface="Segoe UI" charset="0"/>
                <a:cs typeface="Segoe UI" charset="0"/>
              </a:rPr>
              <a:t/>
            </a:r>
            <a:br>
              <a:rPr lang="en-US" sz="1765">
                <a:solidFill>
                  <a:srgbClr val="0078D7"/>
                </a:solidFill>
                <a:ea typeface="Segoe UI" charset="0"/>
                <a:cs typeface="Segoe UI" charset="0"/>
              </a:rPr>
            </a:br>
            <a:r>
              <a:rPr lang="en-US" sz="1765">
                <a:solidFill>
                  <a:srgbClr val="7F7F7F"/>
                </a:solidFill>
                <a:ea typeface="Segoe UI" charset="0"/>
                <a:cs typeface="Segoe UI" charset="0"/>
              </a:rPr>
              <a:t> </a:t>
            </a:r>
            <a:r>
              <a:rPr lang="en-US" sz="1568">
                <a:solidFill>
                  <a:srgbClr val="505050"/>
                </a:solidFill>
                <a:ea typeface="Segoe UI" charset="0"/>
                <a:cs typeface="Segoe UI" charset="0"/>
              </a:rPr>
              <a:t>Spend less time fixing bugs, and more time creating value</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9767" y="2243209"/>
            <a:ext cx="1183174" cy="1183174"/>
          </a:xfrm>
          <a:prstGeom prst="rect">
            <a:avLst/>
          </a:prstGeom>
        </p:spPr>
      </p:pic>
      <p:sp>
        <p:nvSpPr>
          <p:cNvPr id="9" name="Shape 278"/>
          <p:cNvSpPr txBox="1"/>
          <p:nvPr/>
        </p:nvSpPr>
        <p:spPr>
          <a:xfrm>
            <a:off x="6152008" y="3646612"/>
            <a:ext cx="2838693" cy="1245752"/>
          </a:xfrm>
          <a:prstGeom prst="rect">
            <a:avLst/>
          </a:prstGeom>
          <a:noFill/>
          <a:ln>
            <a:noFill/>
          </a:ln>
        </p:spPr>
        <p:txBody>
          <a:bodyPr lIns="89628" tIns="89628" rIns="89628" bIns="89628" anchor="t" anchorCtr="0">
            <a:noAutofit/>
          </a:bodyPr>
          <a:lstStyle/>
          <a:p>
            <a:pPr algn="ctr" defTabSz="914367"/>
            <a:r>
              <a:rPr lang="en-US" sz="1765" b="1">
                <a:solidFill>
                  <a:srgbClr val="5C2D91"/>
                </a:solidFill>
                <a:latin typeface="Segoe UI Semibold" charset="0"/>
                <a:ea typeface="Segoe UI Semibold" charset="0"/>
                <a:cs typeface="Segoe UI Semibold" charset="0"/>
              </a:rPr>
              <a:t>Engage a broad audience</a:t>
            </a:r>
          </a:p>
          <a:p>
            <a:pPr algn="ctr" defTabSz="914367"/>
            <a:r>
              <a:rPr lang="en-US" sz="1568">
                <a:solidFill>
                  <a:srgbClr val="505050"/>
                </a:solidFill>
                <a:ea typeface="Segoe UI" charset="0"/>
                <a:cs typeface="Segoe UI" charset="0"/>
              </a:rPr>
              <a:t>Test on a broad range of devices to make sure apps work on </a:t>
            </a:r>
            <a:r>
              <a:rPr lang="en-US" sz="1568" i="1">
                <a:solidFill>
                  <a:srgbClr val="505050"/>
                </a:solidFill>
                <a:ea typeface="Segoe UI" charset="0"/>
                <a:cs typeface="Segoe UI" charset="0"/>
              </a:rPr>
              <a:t>your</a:t>
            </a:r>
            <a:r>
              <a:rPr lang="en-US" sz="1568">
                <a:solidFill>
                  <a:srgbClr val="505050"/>
                </a:solidFill>
                <a:ea typeface="Segoe UI" charset="0"/>
                <a:cs typeface="Segoe UI" charset="0"/>
              </a:rPr>
              <a:t> users’ devices</a:t>
            </a:r>
          </a:p>
          <a:p>
            <a:pPr algn="ctr" defTabSz="914367"/>
            <a:endParaRPr lang="en-US" sz="1765">
              <a:solidFill>
                <a:srgbClr val="505050"/>
              </a:solidFill>
              <a:ea typeface="Segoe UI" charset="0"/>
              <a:cs typeface="Segoe UI" charset="0"/>
            </a:endParaRP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82862" y="2287240"/>
            <a:ext cx="1163096" cy="1115188"/>
          </a:xfrm>
          <a:prstGeom prst="rect">
            <a:avLst/>
          </a:prstGeom>
        </p:spPr>
      </p:pic>
      <p:grpSp>
        <p:nvGrpSpPr>
          <p:cNvPr id="19" name="Group 18"/>
          <p:cNvGrpSpPr/>
          <p:nvPr/>
        </p:nvGrpSpPr>
        <p:grpSpPr>
          <a:xfrm>
            <a:off x="3477048" y="2648216"/>
            <a:ext cx="2173152" cy="421847"/>
            <a:chOff x="2978727" y="1704109"/>
            <a:chExt cx="4710548" cy="914400"/>
          </a:xfrm>
        </p:grpSpPr>
        <p:sp>
          <p:nvSpPr>
            <p:cNvPr id="14" name="5-Point Star 13"/>
            <p:cNvSpPr/>
            <p:nvPr/>
          </p:nvSpPr>
          <p:spPr bwMode="auto">
            <a:xfrm>
              <a:off x="2978727" y="1704109"/>
              <a:ext cx="914400" cy="914400"/>
            </a:xfrm>
            <a:prstGeom prst="star5">
              <a:avLst>
                <a:gd name="adj" fmla="val 24580"/>
                <a:gd name="hf" fmla="val 105146"/>
                <a:gd name="vf" fmla="val 11055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5-Point Star 14"/>
            <p:cNvSpPr/>
            <p:nvPr/>
          </p:nvSpPr>
          <p:spPr bwMode="auto">
            <a:xfrm>
              <a:off x="3927764" y="1704109"/>
              <a:ext cx="914400" cy="914400"/>
            </a:xfrm>
            <a:prstGeom prst="star5">
              <a:avLst>
                <a:gd name="adj" fmla="val 24580"/>
                <a:gd name="hf" fmla="val 105146"/>
                <a:gd name="vf" fmla="val 11055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5-Point Star 15"/>
            <p:cNvSpPr/>
            <p:nvPr/>
          </p:nvSpPr>
          <p:spPr bwMode="auto">
            <a:xfrm>
              <a:off x="4876801" y="1704109"/>
              <a:ext cx="914400" cy="914400"/>
            </a:xfrm>
            <a:prstGeom prst="star5">
              <a:avLst>
                <a:gd name="adj" fmla="val 24580"/>
                <a:gd name="hf" fmla="val 105146"/>
                <a:gd name="vf" fmla="val 11055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5-Point Star 16"/>
            <p:cNvSpPr/>
            <p:nvPr/>
          </p:nvSpPr>
          <p:spPr bwMode="auto">
            <a:xfrm>
              <a:off x="5825838" y="1704109"/>
              <a:ext cx="914400" cy="914400"/>
            </a:xfrm>
            <a:prstGeom prst="star5">
              <a:avLst>
                <a:gd name="adj" fmla="val 24580"/>
                <a:gd name="hf" fmla="val 105146"/>
                <a:gd name="vf" fmla="val 11055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8" name="5-Point Star 17"/>
            <p:cNvSpPr/>
            <p:nvPr/>
          </p:nvSpPr>
          <p:spPr bwMode="auto">
            <a:xfrm>
              <a:off x="6774875" y="1704109"/>
              <a:ext cx="914400" cy="914400"/>
            </a:xfrm>
            <a:prstGeom prst="star5">
              <a:avLst>
                <a:gd name="adj" fmla="val 24580"/>
                <a:gd name="hf" fmla="val 105146"/>
                <a:gd name="vf" fmla="val 11055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406320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495"/>
            <a:ext cx="11653523" cy="5117279"/>
          </a:xfrm>
        </p:spPr>
        <p:txBody>
          <a:bodyPr/>
          <a:lstStyle/>
          <a:p>
            <a:r>
              <a:rPr lang="en-US" sz="3529" dirty="0" err="1"/>
              <a:t>Xamarin.UITest</a:t>
            </a:r>
            <a:endParaRPr lang="en-US" sz="3529" dirty="0"/>
          </a:p>
          <a:p>
            <a:pPr lvl="1"/>
            <a:r>
              <a:rPr lang="en-US" sz="1961" dirty="0"/>
              <a:t>Tests written in C#</a:t>
            </a:r>
          </a:p>
          <a:p>
            <a:pPr lvl="1"/>
            <a:r>
              <a:rPr lang="en-US" sz="1961" dirty="0"/>
              <a:t>Supports Xamarin apps, Native (Android, iOS) Apps, React Native Apps, Hybrid Apps</a:t>
            </a:r>
          </a:p>
          <a:p>
            <a:r>
              <a:rPr lang="en-US" sz="3529" dirty="0" err="1"/>
              <a:t>XCUITest</a:t>
            </a:r>
            <a:endParaRPr lang="en-US" sz="3529" dirty="0"/>
          </a:p>
          <a:p>
            <a:pPr lvl="1"/>
            <a:r>
              <a:rPr lang="en-US" sz="1961" dirty="0"/>
              <a:t>Tests written in Swift</a:t>
            </a:r>
          </a:p>
          <a:p>
            <a:pPr lvl="1"/>
            <a:r>
              <a:rPr lang="en-US" sz="1961" dirty="0"/>
              <a:t>Supports native iOS apps</a:t>
            </a:r>
          </a:p>
          <a:p>
            <a:r>
              <a:rPr lang="en-US" sz="3529" dirty="0"/>
              <a:t>Espresso</a:t>
            </a:r>
          </a:p>
          <a:p>
            <a:pPr lvl="1"/>
            <a:r>
              <a:rPr lang="en-US" sz="1961" dirty="0"/>
              <a:t>Tests written in Java</a:t>
            </a:r>
          </a:p>
          <a:p>
            <a:pPr lvl="1"/>
            <a:r>
              <a:rPr lang="en-US" sz="1961" dirty="0"/>
              <a:t>Supports native Android apps</a:t>
            </a:r>
          </a:p>
          <a:p>
            <a:r>
              <a:rPr lang="en-US" sz="3529" dirty="0" err="1"/>
              <a:t>Appium</a:t>
            </a:r>
            <a:endParaRPr lang="en-US" sz="3529" dirty="0"/>
          </a:p>
          <a:p>
            <a:pPr lvl="1"/>
            <a:r>
              <a:rPr lang="en-US" sz="1961" dirty="0"/>
              <a:t>Tests written in Java</a:t>
            </a:r>
          </a:p>
          <a:p>
            <a:pPr lvl="1"/>
            <a:r>
              <a:rPr lang="en-US" sz="1961" dirty="0"/>
              <a:t>Supports native (Android and iOS) apps , Xamarin Apps, React Native Apps, Hybrid Apps</a:t>
            </a:r>
          </a:p>
        </p:txBody>
      </p:sp>
      <p:sp>
        <p:nvSpPr>
          <p:cNvPr id="3" name="Title 2"/>
          <p:cNvSpPr>
            <a:spLocks noGrp="1"/>
          </p:cNvSpPr>
          <p:nvPr>
            <p:ph type="title"/>
          </p:nvPr>
        </p:nvSpPr>
        <p:spPr/>
        <p:txBody>
          <a:bodyPr/>
          <a:lstStyle/>
          <a:p>
            <a:r>
              <a:rPr lang="en-US" sz="5400" dirty="0" smtClean="0"/>
              <a:t>Supported Testing Platforms</a:t>
            </a:r>
            <a:endParaRPr lang="en-US" sz="5400" dirty="0"/>
          </a:p>
        </p:txBody>
      </p:sp>
    </p:spTree>
    <p:extLst>
      <p:ext uri="{BB962C8B-B14F-4D97-AF65-F5344CB8AC3E}">
        <p14:creationId xmlns:p14="http://schemas.microsoft.com/office/powerpoint/2010/main" val="131397709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329" y="248584"/>
            <a:ext cx="10515600" cy="1325563"/>
          </a:xfrm>
        </p:spPr>
        <p:txBody>
          <a:bodyPr>
            <a:normAutofit/>
          </a:bodyPr>
          <a:lstStyle/>
          <a:p>
            <a:r>
              <a:rPr lang="en-US" sz="5400" dirty="0"/>
              <a:t>Mobile Center: Distribute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3849" y="2079857"/>
            <a:ext cx="1308337" cy="137050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8653" y="2106189"/>
            <a:ext cx="1330773" cy="1276084"/>
          </a:xfrm>
          <a:prstGeom prst="rect">
            <a:avLst/>
          </a:prstGeom>
        </p:spPr>
      </p:pic>
      <p:sp>
        <p:nvSpPr>
          <p:cNvPr id="10" name="Rectangle 9"/>
          <p:cNvSpPr/>
          <p:nvPr/>
        </p:nvSpPr>
        <p:spPr>
          <a:xfrm>
            <a:off x="1713913" y="3560115"/>
            <a:ext cx="2768210" cy="1086215"/>
          </a:xfrm>
          <a:prstGeom prst="rect">
            <a:avLst/>
          </a:prstGeom>
        </p:spPr>
        <p:txBody>
          <a:bodyPr wrap="square">
            <a:spAutoFit/>
          </a:bodyPr>
          <a:lstStyle/>
          <a:p>
            <a:pPr algn="ctr"/>
            <a:r>
              <a:rPr lang="en-US" sz="1765" b="1" dirty="0">
                <a:solidFill>
                  <a:srgbClr val="0070C0"/>
                </a:solidFill>
                <a:latin typeface="Segoe UI Semibold" charset="0"/>
                <a:ea typeface="Segoe UI Semibold" charset="0"/>
                <a:cs typeface="Segoe UI Semibold" charset="0"/>
              </a:rPr>
              <a:t>Instantly distribute apps</a:t>
            </a:r>
          </a:p>
          <a:p>
            <a:pPr algn="ctr"/>
            <a:r>
              <a:rPr lang="en-US" sz="1568" dirty="0">
                <a:solidFill>
                  <a:prstClr val="black"/>
                </a:solidFill>
              </a:rPr>
              <a:t>Quickly get apps in the hands of your beta testers on multiple device platforms</a:t>
            </a:r>
            <a:endParaRPr lang="en-US" sz="1568" dirty="0">
              <a:solidFill>
                <a:prstClr val="black"/>
              </a:solidFill>
              <a:latin typeface="Segoe UI" charset="0"/>
              <a:ea typeface="Segoe UI" charset="0"/>
              <a:cs typeface="Segoe UI" charset="0"/>
            </a:endParaRPr>
          </a:p>
        </p:txBody>
      </p:sp>
      <p:sp>
        <p:nvSpPr>
          <p:cNvPr id="11" name="Rectangle 10"/>
          <p:cNvSpPr/>
          <p:nvPr/>
        </p:nvSpPr>
        <p:spPr>
          <a:xfrm>
            <a:off x="5013667" y="3560115"/>
            <a:ext cx="2360744" cy="1599150"/>
          </a:xfrm>
          <a:prstGeom prst="rect">
            <a:avLst/>
          </a:prstGeom>
        </p:spPr>
        <p:txBody>
          <a:bodyPr wrap="square">
            <a:spAutoFit/>
          </a:bodyPr>
          <a:lstStyle/>
          <a:p>
            <a:pPr algn="ctr"/>
            <a:r>
              <a:rPr lang="en-US" sz="1765" b="1" dirty="0">
                <a:solidFill>
                  <a:srgbClr val="0070C0"/>
                </a:solidFill>
                <a:latin typeface="Segoe UI Semibold" charset="0"/>
                <a:ea typeface="Segoe UI Semibold" charset="0"/>
                <a:cs typeface="Segoe UI Semibold" charset="0"/>
              </a:rPr>
              <a:t>Create targeted distribution groups</a:t>
            </a:r>
          </a:p>
          <a:p>
            <a:pPr algn="ctr"/>
            <a:r>
              <a:rPr lang="en-US" sz="1568" dirty="0">
                <a:solidFill>
                  <a:prstClr val="black"/>
                </a:solidFill>
              </a:rPr>
              <a:t>With categorized groups of users, send specific builds to specific groups and devices</a:t>
            </a:r>
            <a:endParaRPr lang="en-US" sz="1568" dirty="0">
              <a:solidFill>
                <a:prstClr val="black"/>
              </a:solidFill>
              <a:latin typeface="Segoe UI" charset="0"/>
              <a:ea typeface="Segoe UI" charset="0"/>
              <a:cs typeface="Segoe UI" charset="0"/>
            </a:endParaRPr>
          </a:p>
        </p:txBody>
      </p:sp>
      <p:sp>
        <p:nvSpPr>
          <p:cNvPr id="12" name="Rectangle 11"/>
          <p:cNvSpPr/>
          <p:nvPr/>
        </p:nvSpPr>
        <p:spPr>
          <a:xfrm>
            <a:off x="7771567" y="3560115"/>
            <a:ext cx="2578061" cy="1086215"/>
          </a:xfrm>
          <a:prstGeom prst="rect">
            <a:avLst/>
          </a:prstGeom>
        </p:spPr>
        <p:txBody>
          <a:bodyPr wrap="square">
            <a:spAutoFit/>
          </a:bodyPr>
          <a:lstStyle/>
          <a:p>
            <a:pPr algn="ctr"/>
            <a:r>
              <a:rPr lang="en-US" sz="1765" b="1" dirty="0">
                <a:solidFill>
                  <a:srgbClr val="0070C0"/>
                </a:solidFill>
                <a:latin typeface="Segoe UI Semibold" charset="0"/>
                <a:ea typeface="Segoe UI Semibold" charset="0"/>
                <a:cs typeface="Segoe UI Semibold" charset="0"/>
              </a:rPr>
              <a:t>Send in-app updates</a:t>
            </a:r>
          </a:p>
          <a:p>
            <a:pPr algn="ctr"/>
            <a:r>
              <a:rPr lang="en-US" sz="1568" dirty="0">
                <a:solidFill>
                  <a:prstClr val="black"/>
                </a:solidFill>
              </a:rPr>
              <a:t>Notify beta testers as soon as a new build is available, right inside the app</a:t>
            </a:r>
            <a:endParaRPr lang="en-US" sz="1568" dirty="0">
              <a:solidFill>
                <a:prstClr val="black"/>
              </a:solidFill>
              <a:latin typeface="Segoe UI" charset="0"/>
              <a:ea typeface="Segoe UI" charset="0"/>
              <a:cs typeface="Segoe UI" charset="0"/>
            </a:endParaRPr>
          </a:p>
        </p:txBody>
      </p:sp>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31868" y="2078562"/>
            <a:ext cx="657459" cy="1342657"/>
          </a:xfrm>
          <a:prstGeom prst="rect">
            <a:avLst/>
          </a:prstGeom>
        </p:spPr>
      </p:pic>
    </p:spTree>
    <p:extLst>
      <p:ext uri="{BB962C8B-B14F-4D97-AF65-F5344CB8AC3E}">
        <p14:creationId xmlns:p14="http://schemas.microsoft.com/office/powerpoint/2010/main" val="66221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1317" y="519952"/>
            <a:ext cx="11367247" cy="5663089"/>
          </a:xfrm>
          <a:prstGeom prst="rect">
            <a:avLst/>
          </a:prstGeom>
        </p:spPr>
        <p:txBody>
          <a:bodyPr wrap="square">
            <a:spAutoFit/>
          </a:bodyPr>
          <a:lstStyle/>
          <a:p>
            <a:r>
              <a:rPr lang="en-US" sz="5400" dirty="0">
                <a:solidFill>
                  <a:prstClr val="black"/>
                </a:solidFill>
              </a:rPr>
              <a:t>Getting Started</a:t>
            </a:r>
          </a:p>
          <a:p>
            <a:endParaRPr lang="en-US" sz="2800" dirty="0">
              <a:solidFill>
                <a:prstClr val="black"/>
              </a:solidFill>
            </a:endParaRPr>
          </a:p>
          <a:p>
            <a:r>
              <a:rPr lang="en-US" sz="2800" dirty="0">
                <a:solidFill>
                  <a:srgbClr val="0070C0"/>
                </a:solidFill>
              </a:rPr>
              <a:t>Distributing with Mobile Center is easy, and only requires a few </a:t>
            </a:r>
            <a:r>
              <a:rPr lang="en-US" sz="2800" dirty="0" smtClean="0">
                <a:solidFill>
                  <a:srgbClr val="0070C0"/>
                </a:solidFill>
              </a:rPr>
              <a:t>steps: </a:t>
            </a:r>
            <a:endParaRPr lang="en-US" sz="2800" dirty="0">
              <a:solidFill>
                <a:prstClr val="black"/>
              </a:solidFill>
            </a:endParaRPr>
          </a:p>
          <a:p>
            <a:pPr lvl="1">
              <a:lnSpc>
                <a:spcPct val="150000"/>
              </a:lnSpc>
              <a:buFont typeface="+mj-lt"/>
              <a:buAutoNum type="arabicPeriod"/>
            </a:pPr>
            <a:r>
              <a:rPr lang="en-US" sz="2800" dirty="0">
                <a:solidFill>
                  <a:prstClr val="black"/>
                </a:solidFill>
              </a:rPr>
              <a:t> </a:t>
            </a:r>
            <a:r>
              <a:rPr lang="en-US" sz="2800" dirty="0" smtClean="0">
                <a:solidFill>
                  <a:prstClr val="black"/>
                </a:solidFill>
              </a:rPr>
              <a:t>Add </a:t>
            </a:r>
            <a:r>
              <a:rPr lang="en-US" sz="2800" dirty="0">
                <a:solidFill>
                  <a:prstClr val="black"/>
                </a:solidFill>
              </a:rPr>
              <a:t>users to grant access to all releases</a:t>
            </a:r>
            <a:r>
              <a:rPr lang="en-US" sz="2800" dirty="0" smtClean="0">
                <a:solidFill>
                  <a:prstClr val="black"/>
                </a:solidFill>
              </a:rPr>
              <a:t>.</a:t>
            </a:r>
          </a:p>
          <a:p>
            <a:pPr lvl="1">
              <a:lnSpc>
                <a:spcPct val="150000"/>
              </a:lnSpc>
              <a:buFont typeface="+mj-lt"/>
              <a:buAutoNum type="arabicPeriod"/>
            </a:pPr>
            <a:r>
              <a:rPr lang="en-US" sz="2800" dirty="0" smtClean="0">
                <a:solidFill>
                  <a:prstClr val="black"/>
                </a:solidFill>
              </a:rPr>
              <a:t> </a:t>
            </a:r>
            <a:r>
              <a:rPr lang="en-US" sz="2800" dirty="0">
                <a:solidFill>
                  <a:prstClr val="black"/>
                </a:solidFill>
              </a:rPr>
              <a:t>Create Distribution Groups to manage </a:t>
            </a:r>
            <a:r>
              <a:rPr lang="en-US" sz="2800" dirty="0" smtClean="0">
                <a:solidFill>
                  <a:prstClr val="black"/>
                </a:solidFill>
              </a:rPr>
              <a:t>access.</a:t>
            </a:r>
          </a:p>
          <a:p>
            <a:pPr lvl="1">
              <a:lnSpc>
                <a:spcPct val="150000"/>
              </a:lnSpc>
              <a:buFont typeface="+mj-lt"/>
              <a:buAutoNum type="arabicPeriod"/>
            </a:pPr>
            <a:r>
              <a:rPr lang="en-US" sz="2800" dirty="0" smtClean="0">
                <a:solidFill>
                  <a:prstClr val="black"/>
                </a:solidFill>
              </a:rPr>
              <a:t> Upload</a:t>
            </a:r>
            <a:r>
              <a:rPr lang="en-US" sz="2800" dirty="0">
                <a:solidFill>
                  <a:prstClr val="black"/>
                </a:solidFill>
              </a:rPr>
              <a:t> a new application </a:t>
            </a:r>
            <a:r>
              <a:rPr lang="en-US" sz="2800" dirty="0" smtClean="0">
                <a:solidFill>
                  <a:prstClr val="black"/>
                </a:solidFill>
              </a:rPr>
              <a:t>release.</a:t>
            </a:r>
          </a:p>
          <a:p>
            <a:pPr lvl="1">
              <a:lnSpc>
                <a:spcPct val="150000"/>
              </a:lnSpc>
              <a:buFont typeface="+mj-lt"/>
              <a:buAutoNum type="arabicPeriod"/>
            </a:pPr>
            <a:r>
              <a:rPr lang="en-US" sz="2800" dirty="0" smtClean="0">
                <a:solidFill>
                  <a:prstClr val="black"/>
                </a:solidFill>
              </a:rPr>
              <a:t> Install</a:t>
            </a:r>
            <a:r>
              <a:rPr lang="en-US" sz="2800" dirty="0">
                <a:solidFill>
                  <a:prstClr val="black"/>
                </a:solidFill>
              </a:rPr>
              <a:t> the release onto your device by clicking on the link in the </a:t>
            </a:r>
            <a:r>
              <a:rPr lang="en-US" sz="2800" dirty="0" smtClean="0">
                <a:solidFill>
                  <a:prstClr val="black"/>
                </a:solidFill>
              </a:rPr>
              <a:t>email.</a:t>
            </a:r>
          </a:p>
          <a:p>
            <a:pPr lvl="1">
              <a:lnSpc>
                <a:spcPct val="150000"/>
              </a:lnSpc>
              <a:buFont typeface="+mj-lt"/>
              <a:buAutoNum type="arabicPeriod"/>
            </a:pPr>
            <a:r>
              <a:rPr lang="en-US" sz="2800" dirty="0">
                <a:solidFill>
                  <a:prstClr val="black"/>
                </a:solidFill>
              </a:rPr>
              <a:t> </a:t>
            </a:r>
            <a:r>
              <a:rPr lang="en-US" sz="2800" dirty="0" smtClean="0">
                <a:solidFill>
                  <a:prstClr val="black"/>
                </a:solidFill>
              </a:rPr>
              <a:t>Enable</a:t>
            </a:r>
            <a:r>
              <a:rPr lang="en-US" sz="2800" dirty="0">
                <a:solidFill>
                  <a:prstClr val="black"/>
                </a:solidFill>
              </a:rPr>
              <a:t> In-App Updates to help your users stay always on the latest release.</a:t>
            </a:r>
          </a:p>
        </p:txBody>
      </p:sp>
    </p:spTree>
    <p:extLst>
      <p:ext uri="{BB962C8B-B14F-4D97-AF65-F5344CB8AC3E}">
        <p14:creationId xmlns:p14="http://schemas.microsoft.com/office/powerpoint/2010/main" val="16381096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647" y="1741492"/>
            <a:ext cx="4975827" cy="3348317"/>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4173" y="1741492"/>
            <a:ext cx="5161722" cy="3320708"/>
          </a:xfrm>
          <a:prstGeom prst="rect">
            <a:avLst/>
          </a:prstGeom>
        </p:spPr>
      </p:pic>
    </p:spTree>
    <p:extLst>
      <p:ext uri="{BB962C8B-B14F-4D97-AF65-F5344CB8AC3E}">
        <p14:creationId xmlns:p14="http://schemas.microsoft.com/office/powerpoint/2010/main" val="35218812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Mobile Center: Crashes</a:t>
            </a:r>
          </a:p>
        </p:txBody>
      </p:sp>
      <p:sp>
        <p:nvSpPr>
          <p:cNvPr id="7" name="Rectangle 6"/>
          <p:cNvSpPr/>
          <p:nvPr/>
        </p:nvSpPr>
        <p:spPr>
          <a:xfrm>
            <a:off x="3239711" y="3709519"/>
            <a:ext cx="2571961" cy="1327596"/>
          </a:xfrm>
          <a:prstGeom prst="rect">
            <a:avLst/>
          </a:prstGeom>
        </p:spPr>
        <p:txBody>
          <a:bodyPr wrap="square">
            <a:spAutoFit/>
          </a:bodyPr>
          <a:lstStyle/>
          <a:p>
            <a:pPr algn="ctr" defTabSz="914367"/>
            <a:r>
              <a:rPr lang="en-US" sz="1765" b="1">
                <a:solidFill>
                  <a:srgbClr val="5C2D91"/>
                </a:solidFill>
                <a:latin typeface="Segoe UI Semibold" charset="0"/>
                <a:ea typeface="Segoe UI Semibold" charset="0"/>
                <a:cs typeface="Segoe UI Semibold" charset="0"/>
              </a:rPr>
              <a:t>Get real-time insights</a:t>
            </a:r>
          </a:p>
          <a:p>
            <a:pPr algn="ctr" defTabSz="914367"/>
            <a:r>
              <a:rPr lang="en-US" sz="1568">
                <a:solidFill>
                  <a:srgbClr val="505050"/>
                </a:solidFill>
              </a:rPr>
              <a:t>Monitor your app health with real-time crash reports to diagnose and fix problems quickly</a:t>
            </a:r>
            <a:endParaRPr lang="en-US" sz="1568">
              <a:solidFill>
                <a:srgbClr val="505050"/>
              </a:solidFill>
              <a:ea typeface="Segoe UI" charset="0"/>
              <a:cs typeface="Segoe UI"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7595" y="2243209"/>
            <a:ext cx="1183174" cy="1183174"/>
          </a:xfrm>
          <a:prstGeom prst="rect">
            <a:avLst/>
          </a:prstGeom>
        </p:spPr>
      </p:pic>
      <p:sp>
        <p:nvSpPr>
          <p:cNvPr id="9" name="Shape 278"/>
          <p:cNvSpPr txBox="1"/>
          <p:nvPr/>
        </p:nvSpPr>
        <p:spPr>
          <a:xfrm>
            <a:off x="6062660" y="3709519"/>
            <a:ext cx="2933044" cy="1086215"/>
          </a:xfrm>
          <a:prstGeom prst="rect">
            <a:avLst/>
          </a:prstGeom>
          <a:noFill/>
          <a:ln>
            <a:noFill/>
          </a:ln>
        </p:spPr>
        <p:txBody>
          <a:bodyPr wrap="square" lIns="89642" tIns="44821" rIns="89628" bIns="44821" anchor="t" anchorCtr="0">
            <a:spAutoFit/>
          </a:bodyPr>
          <a:lstStyle/>
          <a:p>
            <a:pPr algn="ctr" defTabSz="914367"/>
            <a:r>
              <a:rPr lang="en-US" sz="1765" b="1">
                <a:solidFill>
                  <a:srgbClr val="5C2D91"/>
                </a:solidFill>
                <a:latin typeface="Segoe UI Semibold" charset="0"/>
                <a:ea typeface="Segoe UI Semibold" charset="0"/>
                <a:cs typeface="Segoe UI Semibold" charset="0"/>
              </a:rPr>
              <a:t>Do smart troubleshooting</a:t>
            </a:r>
          </a:p>
          <a:p>
            <a:pPr algn="ctr" defTabSz="914367"/>
            <a:r>
              <a:rPr lang="en-US" sz="1568">
                <a:solidFill>
                  <a:srgbClr val="505050"/>
                </a:solidFill>
              </a:rPr>
              <a:t>Crashes are grouped together by similarities to focus on the most critical groups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82447" y="2243209"/>
            <a:ext cx="1185735" cy="1178010"/>
          </a:xfrm>
          <a:prstGeom prst="rect">
            <a:avLst/>
          </a:prstGeom>
        </p:spPr>
      </p:pic>
      <p:sp>
        <p:nvSpPr>
          <p:cNvPr id="10" name="Shape 278"/>
          <p:cNvSpPr txBox="1"/>
          <p:nvPr/>
        </p:nvSpPr>
        <p:spPr>
          <a:xfrm>
            <a:off x="9054941" y="3709519"/>
            <a:ext cx="2838693" cy="1112647"/>
          </a:xfrm>
          <a:prstGeom prst="rect">
            <a:avLst/>
          </a:prstGeom>
          <a:noFill/>
          <a:ln>
            <a:noFill/>
          </a:ln>
        </p:spPr>
        <p:txBody>
          <a:bodyPr lIns="89642" tIns="44821" rIns="89628" bIns="44821" anchor="t" anchorCtr="0">
            <a:noAutofit/>
          </a:bodyPr>
          <a:lstStyle/>
          <a:p>
            <a:pPr algn="ctr" defTabSz="914367"/>
            <a:r>
              <a:rPr lang="en-US" sz="1765" b="1">
                <a:solidFill>
                  <a:srgbClr val="5C2D91"/>
                </a:solidFill>
                <a:latin typeface="Segoe UI Semibold" charset="0"/>
                <a:ea typeface="Segoe UI Semibold" charset="0"/>
                <a:cs typeface="Segoe UI Semibold" charset="0"/>
              </a:rPr>
              <a:t>Easily analyze data</a:t>
            </a:r>
          </a:p>
          <a:p>
            <a:pPr algn="ctr" defTabSz="914367"/>
            <a:r>
              <a:rPr lang="en-US" sz="1568">
                <a:solidFill>
                  <a:srgbClr val="505050"/>
                </a:solidFill>
              </a:rPr>
              <a:t>Get detailed, easy-to-read stack traces and logs to quickly understand issues</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1426" y="2142691"/>
            <a:ext cx="928534" cy="1302118"/>
          </a:xfrm>
          <a:prstGeom prst="rect">
            <a:avLst/>
          </a:prstGeom>
        </p:spPr>
      </p:pic>
      <p:sp>
        <p:nvSpPr>
          <p:cNvPr id="11" name="Rectangle 10"/>
          <p:cNvSpPr/>
          <p:nvPr/>
        </p:nvSpPr>
        <p:spPr>
          <a:xfrm>
            <a:off x="377443" y="3709519"/>
            <a:ext cx="2613582" cy="1086215"/>
          </a:xfrm>
          <a:prstGeom prst="rect">
            <a:avLst/>
          </a:prstGeom>
        </p:spPr>
        <p:txBody>
          <a:bodyPr wrap="square">
            <a:spAutoFit/>
          </a:bodyPr>
          <a:lstStyle/>
          <a:p>
            <a:pPr algn="ctr" defTabSz="914367"/>
            <a:r>
              <a:rPr lang="en-US" sz="1765" b="1">
                <a:solidFill>
                  <a:srgbClr val="5C2D91"/>
                </a:solidFill>
                <a:latin typeface="Segoe UI Semibold" charset="0"/>
                <a:ea typeface="Segoe UI Semibold" charset="0"/>
                <a:cs typeface="Segoe UI Semibold" charset="0"/>
              </a:rPr>
              <a:t>Ship consistent quality</a:t>
            </a:r>
          </a:p>
          <a:p>
            <a:pPr algn="ctr" defTabSz="914367"/>
            <a:r>
              <a:rPr lang="en-US" sz="1568">
                <a:solidFill>
                  <a:srgbClr val="505050"/>
                </a:solidFill>
              </a:rPr>
              <a:t>Diagnose crashes fast for maximum uptime and maintain high quality</a:t>
            </a:r>
            <a:endParaRPr lang="en-US" sz="1568">
              <a:solidFill>
                <a:srgbClr val="505050"/>
              </a:solidFill>
              <a:ea typeface="Segoe UI" charset="0"/>
              <a:cs typeface="Segoe UI" charset="0"/>
            </a:endParaRP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6625" y="2241590"/>
            <a:ext cx="2155219" cy="1225072"/>
          </a:xfrm>
          <a:prstGeom prst="rect">
            <a:avLst/>
          </a:prstGeom>
        </p:spPr>
      </p:pic>
    </p:spTree>
    <p:extLst>
      <p:ext uri="{BB962C8B-B14F-4D97-AF65-F5344CB8AC3E}">
        <p14:creationId xmlns:p14="http://schemas.microsoft.com/office/powerpoint/2010/main" val="18023829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Mobile Center: Analytics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448" y="2246157"/>
            <a:ext cx="1132326" cy="104475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8886" y="2202611"/>
            <a:ext cx="1330773" cy="1083240"/>
          </a:xfrm>
          <a:prstGeom prst="rect">
            <a:avLst/>
          </a:prstGeom>
        </p:spPr>
      </p:pic>
      <p:sp>
        <p:nvSpPr>
          <p:cNvPr id="6" name="Rectangle 5"/>
          <p:cNvSpPr/>
          <p:nvPr/>
        </p:nvSpPr>
        <p:spPr>
          <a:xfrm>
            <a:off x="424318" y="3560115"/>
            <a:ext cx="2516585" cy="1327596"/>
          </a:xfrm>
          <a:prstGeom prst="rect">
            <a:avLst/>
          </a:prstGeom>
        </p:spPr>
        <p:txBody>
          <a:bodyPr wrap="square">
            <a:spAutoFit/>
          </a:bodyPr>
          <a:lstStyle/>
          <a:p>
            <a:pPr algn="ctr" defTabSz="914367"/>
            <a:r>
              <a:rPr lang="en-US" sz="1765" b="1">
                <a:solidFill>
                  <a:srgbClr val="5C2D91"/>
                </a:solidFill>
                <a:latin typeface="Segoe UI Semibold" charset="0"/>
                <a:ea typeface="Segoe UI Semibold" charset="0"/>
                <a:cs typeface="Segoe UI Semibold" charset="0"/>
              </a:rPr>
              <a:t>Access instant data</a:t>
            </a:r>
          </a:p>
          <a:p>
            <a:pPr algn="ctr" defTabSz="914367"/>
            <a:r>
              <a:rPr lang="en-US" sz="1568">
                <a:solidFill>
                  <a:srgbClr val="505050"/>
                </a:solidFill>
              </a:rPr>
              <a:t>Integrate the analytics SDK in just two steps to start instantaneously seeing data from your app</a:t>
            </a:r>
            <a:endParaRPr lang="en-US" sz="1568">
              <a:solidFill>
                <a:srgbClr val="505050"/>
              </a:solidFill>
              <a:ea typeface="Segoe UI" charset="0"/>
              <a:cs typeface="Segoe UI" charset="0"/>
            </a:endParaRPr>
          </a:p>
        </p:txBody>
      </p:sp>
      <p:sp>
        <p:nvSpPr>
          <p:cNvPr id="7" name="Rectangle 6"/>
          <p:cNvSpPr/>
          <p:nvPr/>
        </p:nvSpPr>
        <p:spPr>
          <a:xfrm>
            <a:off x="3223985" y="3560115"/>
            <a:ext cx="2803651" cy="1600695"/>
          </a:xfrm>
          <a:prstGeom prst="rect">
            <a:avLst/>
          </a:prstGeom>
        </p:spPr>
        <p:txBody>
          <a:bodyPr wrap="square">
            <a:spAutoFit/>
          </a:bodyPr>
          <a:lstStyle/>
          <a:p>
            <a:pPr algn="ctr" defTabSz="914367"/>
            <a:r>
              <a:rPr lang="en-US" sz="1765" b="1">
                <a:solidFill>
                  <a:srgbClr val="5C2D91"/>
                </a:solidFill>
                <a:latin typeface="Segoe UI Semibold" charset="0"/>
                <a:ea typeface="Segoe UI Semibold" charset="0"/>
                <a:cs typeface="Segoe UI Semibold" charset="0"/>
              </a:rPr>
              <a:t>Understand</a:t>
            </a:r>
            <a:br>
              <a:rPr lang="en-US" sz="1765" b="1">
                <a:solidFill>
                  <a:srgbClr val="5C2D91"/>
                </a:solidFill>
                <a:latin typeface="Segoe UI Semibold" charset="0"/>
                <a:ea typeface="Segoe UI Semibold" charset="0"/>
                <a:cs typeface="Segoe UI Semibold" charset="0"/>
              </a:rPr>
            </a:br>
            <a:r>
              <a:rPr lang="en-US" sz="1765" b="1">
                <a:solidFill>
                  <a:srgbClr val="5C2D91"/>
                </a:solidFill>
                <a:latin typeface="Segoe UI Semibold" charset="0"/>
                <a:ea typeface="Segoe UI Semibold" charset="0"/>
                <a:cs typeface="Segoe UI Semibold" charset="0"/>
              </a:rPr>
              <a:t>your customers</a:t>
            </a:r>
          </a:p>
          <a:p>
            <a:pPr algn="ctr" defTabSz="914367"/>
            <a:r>
              <a:rPr lang="en-US" sz="1568">
                <a:solidFill>
                  <a:srgbClr val="505050"/>
                </a:solidFill>
              </a:rPr>
              <a:t>Real-time app usage data about your core audience—devices, locations, session info, and more</a:t>
            </a:r>
            <a:endParaRPr lang="en-US" sz="1568">
              <a:solidFill>
                <a:srgbClr val="505050"/>
              </a:solidFill>
              <a:ea typeface="Segoe UI" charset="0"/>
              <a:cs typeface="Segoe UI" charset="0"/>
            </a:endParaRPr>
          </a:p>
        </p:txBody>
      </p:sp>
      <p:sp>
        <p:nvSpPr>
          <p:cNvPr id="8" name="Rectangle 7"/>
          <p:cNvSpPr/>
          <p:nvPr/>
        </p:nvSpPr>
        <p:spPr>
          <a:xfrm>
            <a:off x="6301827" y="3560115"/>
            <a:ext cx="2686728" cy="1327596"/>
          </a:xfrm>
          <a:prstGeom prst="rect">
            <a:avLst/>
          </a:prstGeom>
        </p:spPr>
        <p:txBody>
          <a:bodyPr wrap="square">
            <a:spAutoFit/>
          </a:bodyPr>
          <a:lstStyle/>
          <a:p>
            <a:pPr algn="ctr" defTabSz="914367"/>
            <a:r>
              <a:rPr lang="en-US" sz="1765" b="1">
                <a:solidFill>
                  <a:srgbClr val="5C2D91"/>
                </a:solidFill>
                <a:latin typeface="Segoe UI Semibold" charset="0"/>
                <a:ea typeface="Segoe UI Semibold" charset="0"/>
                <a:cs typeface="Segoe UI Semibold" charset="0"/>
              </a:rPr>
              <a:t>Build what users want</a:t>
            </a:r>
          </a:p>
          <a:p>
            <a:pPr algn="ctr" defTabSz="914367"/>
            <a:r>
              <a:rPr lang="en-US" sz="1568">
                <a:solidFill>
                  <a:srgbClr val="505050"/>
                </a:solidFill>
              </a:rPr>
              <a:t>Analyze the data to see how customers use your app and accordingly prioritize and build new features</a:t>
            </a:r>
            <a:endParaRPr lang="en-US" sz="1568">
              <a:solidFill>
                <a:srgbClr val="505050"/>
              </a:solidFill>
              <a:ea typeface="Segoe UI" charset="0"/>
              <a:cs typeface="Segoe UI" charset="0"/>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6462" y="2078562"/>
            <a:ext cx="657458" cy="1342657"/>
          </a:xfrm>
          <a:prstGeom prst="rect">
            <a:avLst/>
          </a:prstGeom>
        </p:spPr>
      </p:pic>
      <p:sp>
        <p:nvSpPr>
          <p:cNvPr id="10" name="Rectangle 9"/>
          <p:cNvSpPr/>
          <p:nvPr/>
        </p:nvSpPr>
        <p:spPr>
          <a:xfrm>
            <a:off x="9419207" y="3560114"/>
            <a:ext cx="2077049" cy="1568977"/>
          </a:xfrm>
          <a:prstGeom prst="rect">
            <a:avLst/>
          </a:prstGeom>
        </p:spPr>
        <p:txBody>
          <a:bodyPr wrap="square">
            <a:spAutoFit/>
          </a:bodyPr>
          <a:lstStyle/>
          <a:p>
            <a:pPr algn="ctr" defTabSz="914367"/>
            <a:r>
              <a:rPr lang="en-US" sz="1765" b="1">
                <a:solidFill>
                  <a:srgbClr val="5C2D91"/>
                </a:solidFill>
                <a:latin typeface="Segoe UI Semibold" charset="0"/>
                <a:ea typeface="Segoe UI Semibold" charset="0"/>
                <a:cs typeface="Segoe UI Semibold" charset="0"/>
              </a:rPr>
              <a:t>Learn more faster</a:t>
            </a:r>
          </a:p>
          <a:p>
            <a:pPr algn="ctr" defTabSz="914367"/>
            <a:r>
              <a:rPr lang="en-US" sz="1568">
                <a:solidFill>
                  <a:srgbClr val="505050"/>
                </a:solidFill>
              </a:rPr>
              <a:t>Use custom events to follow users’ actions through your app to analyze their likes and dislikes</a:t>
            </a:r>
            <a:endParaRPr lang="en-US" sz="1568">
              <a:solidFill>
                <a:srgbClr val="505050"/>
              </a:solidFill>
              <a:ea typeface="Segoe UI" charset="0"/>
              <a:cs typeface="Segoe UI" charset="0"/>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76926" y="2073697"/>
            <a:ext cx="961610" cy="1245136"/>
          </a:xfrm>
          <a:prstGeom prst="rect">
            <a:avLst/>
          </a:prstGeom>
        </p:spPr>
      </p:pic>
    </p:spTree>
    <p:extLst>
      <p:ext uri="{BB962C8B-B14F-4D97-AF65-F5344CB8AC3E}">
        <p14:creationId xmlns:p14="http://schemas.microsoft.com/office/powerpoint/2010/main" val="12371409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bwMode="auto">
          <a:xfrm>
            <a:off x="865" y="-13011"/>
            <a:ext cx="12190271" cy="68551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 name="Title 3"/>
          <p:cNvSpPr>
            <a:spLocks noGrp="1"/>
          </p:cNvSpPr>
          <p:nvPr>
            <p:ph type="title"/>
          </p:nvPr>
        </p:nvSpPr>
        <p:spPr/>
        <p:txBody>
          <a:bodyPr/>
          <a:lstStyle/>
          <a:p>
            <a:r>
              <a:rPr lang="en-US" dirty="0"/>
              <a:t>The Need : Mobile has happened</a:t>
            </a:r>
          </a:p>
        </p:txBody>
      </p:sp>
      <p:sp>
        <p:nvSpPr>
          <p:cNvPr id="28" name="Rectangle 27"/>
          <p:cNvSpPr/>
          <p:nvPr/>
        </p:nvSpPr>
        <p:spPr>
          <a:xfrm>
            <a:off x="866" y="3956774"/>
            <a:ext cx="4769760" cy="918080"/>
          </a:xfrm>
          <a:prstGeom prst="rect">
            <a:avLst/>
          </a:prstGeom>
          <a:solidFill>
            <a:srgbClr val="762F89"/>
          </a:solidFill>
          <a:ln w="25400" cap="flat" cmpd="sng" algn="ctr">
            <a:noFill/>
            <a:prstDash val="solid"/>
          </a:ln>
          <a:effectLst/>
        </p:spPr>
        <p:txBody>
          <a:bodyPr lIns="182854" rIns="182854" rtlCol="0" anchor="ctr"/>
          <a:lstStyle/>
          <a:p>
            <a:pPr algn="ctr" defTabSz="1218753">
              <a:defRPr/>
            </a:pPr>
            <a:r>
              <a:rPr lang="en-US" sz="2000" b="1">
                <a:solidFill>
                  <a:srgbClr val="FFFFFF"/>
                </a:solidFill>
                <a:latin typeface="Segoe UI Semibold" charset="0"/>
                <a:ea typeface="Segoe UI Semibold" charset="0"/>
                <a:cs typeface="Segoe UI Semibold" charset="0"/>
              </a:rPr>
              <a:t>Faster</a:t>
            </a:r>
            <a:r>
              <a:rPr lang="en-US" sz="2000">
                <a:solidFill>
                  <a:srgbClr val="FFFFFF"/>
                </a:solidFill>
                <a:latin typeface="Segoe UI Light"/>
                <a:cs typeface="Segoe UI Semibold" panose="020B0702040204020203" pitchFamily="34" charset="0"/>
              </a:rPr>
              <a:t> than the</a:t>
            </a:r>
            <a:br>
              <a:rPr lang="en-US" sz="2000">
                <a:solidFill>
                  <a:srgbClr val="FFFFFF"/>
                </a:solidFill>
                <a:latin typeface="Segoe UI Light"/>
                <a:cs typeface="Segoe UI Semibold" panose="020B0702040204020203" pitchFamily="34" charset="0"/>
              </a:rPr>
            </a:br>
            <a:r>
              <a:rPr lang="en-US" sz="2000">
                <a:solidFill>
                  <a:srgbClr val="FFFFFF"/>
                </a:solidFill>
                <a:latin typeface="Segoe UI Light"/>
                <a:cs typeface="Segoe UI Semibold" panose="020B0702040204020203" pitchFamily="34" charset="0"/>
              </a:rPr>
              <a:t>Internet boom of the 90s</a:t>
            </a:r>
            <a:endParaRPr lang="en-US" sz="2000" kern="0">
              <a:solidFill>
                <a:srgbClr val="FFFFFF"/>
              </a:solidFill>
              <a:latin typeface="Segoe UI Light"/>
              <a:cs typeface="Arial" pitchFamily="34" charset="0"/>
            </a:endParaRPr>
          </a:p>
        </p:txBody>
      </p:sp>
      <p:sp>
        <p:nvSpPr>
          <p:cNvPr id="29" name="Rectangle 28"/>
          <p:cNvSpPr/>
          <p:nvPr/>
        </p:nvSpPr>
        <p:spPr>
          <a:xfrm>
            <a:off x="867" y="2118320"/>
            <a:ext cx="4845950" cy="918080"/>
          </a:xfrm>
          <a:prstGeom prst="rect">
            <a:avLst/>
          </a:prstGeom>
          <a:solidFill>
            <a:srgbClr val="762F89"/>
          </a:solidFill>
          <a:ln w="25400" cap="flat" cmpd="sng" algn="ctr">
            <a:noFill/>
            <a:prstDash val="solid"/>
          </a:ln>
          <a:effectLst/>
        </p:spPr>
        <p:txBody>
          <a:bodyPr lIns="182854" rIns="182854" rtlCol="0" anchor="ctr"/>
          <a:lstStyle/>
          <a:p>
            <a:pPr algn="ctr" defTabSz="1218753">
              <a:defRPr/>
            </a:pPr>
            <a:r>
              <a:rPr lang="en-US" sz="2000" b="1">
                <a:solidFill>
                  <a:srgbClr val="FFFFFF"/>
                </a:solidFill>
                <a:latin typeface="Segoe UI Semibold" charset="0"/>
                <a:ea typeface="Segoe UI Semibold" charset="0"/>
                <a:cs typeface="Segoe UI Semibold" charset="0"/>
              </a:rPr>
              <a:t>Faster</a:t>
            </a:r>
            <a:r>
              <a:rPr lang="en-US" sz="2000">
                <a:solidFill>
                  <a:srgbClr val="FFFFFF"/>
                </a:solidFill>
                <a:latin typeface="Segoe UI Light"/>
                <a:cs typeface="Segoe UI Semibold" panose="020B0702040204020203" pitchFamily="34" charset="0"/>
              </a:rPr>
              <a:t> than the</a:t>
            </a:r>
            <a:br>
              <a:rPr lang="en-US" sz="2000">
                <a:solidFill>
                  <a:srgbClr val="FFFFFF"/>
                </a:solidFill>
                <a:latin typeface="Segoe UI Light"/>
                <a:cs typeface="Segoe UI Semibold" panose="020B0702040204020203" pitchFamily="34" charset="0"/>
              </a:rPr>
            </a:br>
            <a:r>
              <a:rPr lang="en-US" sz="2000">
                <a:solidFill>
                  <a:srgbClr val="FFFFFF"/>
                </a:solidFill>
                <a:latin typeface="Segoe UI Light"/>
                <a:cs typeface="Segoe UI Semibold" panose="020B0702040204020203" pitchFamily="34" charset="0"/>
              </a:rPr>
              <a:t>PC boom of the 80s</a:t>
            </a:r>
            <a:endParaRPr lang="en-US" sz="2000" kern="0">
              <a:solidFill>
                <a:srgbClr val="FFFFFF"/>
              </a:solidFill>
              <a:latin typeface="Segoe UI Light"/>
              <a:cs typeface="Arial" pitchFamily="34" charset="0"/>
            </a:endParaRPr>
          </a:p>
        </p:txBody>
      </p:sp>
      <p:sp>
        <p:nvSpPr>
          <p:cNvPr id="50" name="Rectangle 49"/>
          <p:cNvSpPr/>
          <p:nvPr/>
        </p:nvSpPr>
        <p:spPr>
          <a:xfrm>
            <a:off x="7492753" y="3027097"/>
            <a:ext cx="4698383" cy="918080"/>
          </a:xfrm>
          <a:prstGeom prst="rect">
            <a:avLst/>
          </a:prstGeom>
          <a:solidFill>
            <a:srgbClr val="51205E"/>
          </a:solidFill>
          <a:ln w="25400" cap="flat" cmpd="sng" algn="ctr">
            <a:noFill/>
            <a:prstDash val="solid"/>
          </a:ln>
          <a:effectLst/>
        </p:spPr>
        <p:txBody>
          <a:bodyPr lIns="182854" rIns="182854" rtlCol="0" anchor="ctr"/>
          <a:lstStyle/>
          <a:p>
            <a:pPr algn="ctr" defTabSz="931531">
              <a:spcBef>
                <a:spcPct val="20000"/>
              </a:spcBef>
              <a:buClr>
                <a:srgbClr val="3C3C3C"/>
              </a:buClr>
              <a:buSzPct val="100000"/>
              <a:defRPr/>
            </a:pPr>
            <a:r>
              <a:rPr lang="en-US" sz="2000" b="1" spc="-10">
                <a:solidFill>
                  <a:srgbClr val="FFFFFF"/>
                </a:solidFill>
                <a:latin typeface="Segoe UI Semibold" charset="0"/>
                <a:ea typeface="Segoe UI Semibold" charset="0"/>
                <a:cs typeface="Segoe UI Semibold" charset="0"/>
              </a:rPr>
              <a:t>Faster</a:t>
            </a:r>
            <a:r>
              <a:rPr lang="en-US" sz="2000" spc="-30">
                <a:solidFill>
                  <a:srgbClr val="FFFFFF"/>
                </a:solidFill>
                <a:latin typeface="Segoe UI Light"/>
                <a:cs typeface="Segoe UI Semibold" panose="020B0702040204020203" pitchFamily="34" charset="0"/>
              </a:rPr>
              <a:t> than the recent</a:t>
            </a:r>
            <a:br>
              <a:rPr lang="en-US" sz="2000" spc="-30">
                <a:solidFill>
                  <a:srgbClr val="FFFFFF"/>
                </a:solidFill>
                <a:latin typeface="Segoe UI Light"/>
                <a:cs typeface="Segoe UI Semibold" panose="020B0702040204020203" pitchFamily="34" charset="0"/>
              </a:rPr>
            </a:br>
            <a:r>
              <a:rPr lang="en-US" sz="2000" spc="-30">
                <a:solidFill>
                  <a:srgbClr val="FFFFFF"/>
                </a:solidFill>
                <a:latin typeface="Segoe UI Light"/>
                <a:cs typeface="Segoe UI Semibold" panose="020B0702040204020203" pitchFamily="34" charset="0"/>
              </a:rPr>
              <a:t>social networking explosion</a:t>
            </a:r>
          </a:p>
        </p:txBody>
      </p:sp>
      <p:sp>
        <p:nvSpPr>
          <p:cNvPr id="53" name="TextBox 5"/>
          <p:cNvSpPr txBox="1"/>
          <p:nvPr/>
        </p:nvSpPr>
        <p:spPr>
          <a:xfrm>
            <a:off x="865" y="6206224"/>
            <a:ext cx="2192210" cy="480106"/>
          </a:xfrm>
          <a:prstGeom prst="rect">
            <a:avLst/>
          </a:prstGeom>
          <a:noFill/>
        </p:spPr>
        <p:txBody>
          <a:bodyPr wrap="none" lIns="182854" tIns="146284" rIns="182854" bIns="14628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r>
              <a:rPr lang="en-US" sz="1200">
                <a:solidFill>
                  <a:srgbClr val="505050"/>
                </a:solidFill>
                <a:latin typeface="Segoe UI Light" charset="0"/>
                <a:ea typeface="Segoe UI Light" charset="0"/>
                <a:cs typeface="Segoe UI Light" charset="0"/>
              </a:rPr>
              <a:t>Source: Flurry Analytics (</a:t>
            </a:r>
            <a:r>
              <a:rPr lang="en-US" sz="1200">
                <a:solidFill>
                  <a:srgbClr val="505050"/>
                </a:solidFill>
                <a:latin typeface="Segoe UI Light" charset="0"/>
                <a:ea typeface="Segoe UI Light" charset="0"/>
                <a:cs typeface="Segoe UI Light" charset="0"/>
                <a:hlinkClick r:id="rId3"/>
              </a:rPr>
              <a:t>link</a:t>
            </a:r>
            <a:r>
              <a:rPr lang="en-US" sz="1200">
                <a:solidFill>
                  <a:srgbClr val="505050"/>
                </a:solidFill>
                <a:latin typeface="Segoe UI Light" charset="0"/>
                <a:ea typeface="Segoe UI Light" charset="0"/>
                <a:cs typeface="Segoe UI Light" charset="0"/>
              </a:rPr>
              <a:t>)</a:t>
            </a:r>
          </a:p>
        </p:txBody>
      </p:sp>
      <p:pic>
        <p:nvPicPr>
          <p:cNvPr id="4" name="Picture 3"/>
          <p:cNvPicPr>
            <a:picLocks noChangeAspect="1"/>
          </p:cNvPicPr>
          <p:nvPr/>
        </p:nvPicPr>
        <p:blipFill rotWithShape="1">
          <a:blip r:embed="rId4"/>
          <a:srcRect b="22647"/>
          <a:stretch/>
        </p:blipFill>
        <p:spPr>
          <a:xfrm>
            <a:off x="3462304" y="1603872"/>
            <a:ext cx="4724139" cy="5252683"/>
          </a:xfrm>
          <a:prstGeom prst="rect">
            <a:avLst/>
          </a:prstGeom>
        </p:spPr>
      </p:pic>
    </p:spTree>
    <p:extLst>
      <p:ext uri="{BB962C8B-B14F-4D97-AF65-F5344CB8AC3E}">
        <p14:creationId xmlns:p14="http://schemas.microsoft.com/office/powerpoint/2010/main" val="20874284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additive="base">
                                        <p:cTn id="12" dur="500" fill="hold"/>
                                        <p:tgtEl>
                                          <p:spTgt spid="29"/>
                                        </p:tgtEl>
                                        <p:attrNameLst>
                                          <p:attrName>ppt_x</p:attrName>
                                        </p:attrNameLst>
                                      </p:cBhvr>
                                      <p:tavLst>
                                        <p:tav tm="0">
                                          <p:val>
                                            <p:strVal val="0-#ppt_w/2"/>
                                          </p:val>
                                        </p:tav>
                                        <p:tav tm="100000">
                                          <p:val>
                                            <p:strVal val="#ppt_x"/>
                                          </p:val>
                                        </p:tav>
                                      </p:tavLst>
                                    </p:anim>
                                    <p:anim calcmode="lin" valueType="num">
                                      <p:cBhvr additive="base">
                                        <p:cTn id="13" dur="500" fill="hold"/>
                                        <p:tgtEl>
                                          <p:spTgt spid="2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50"/>
                                        </p:tgtEl>
                                        <p:attrNameLst>
                                          <p:attrName>style.visibility</p:attrName>
                                        </p:attrNameLst>
                                      </p:cBhvr>
                                      <p:to>
                                        <p:strVal val="visible"/>
                                      </p:to>
                                    </p:set>
                                    <p:anim calcmode="lin" valueType="num">
                                      <p:cBhvr additive="base">
                                        <p:cTn id="17" dur="500" fill="hold"/>
                                        <p:tgtEl>
                                          <p:spTgt spid="50"/>
                                        </p:tgtEl>
                                        <p:attrNameLst>
                                          <p:attrName>ppt_x</p:attrName>
                                        </p:attrNameLst>
                                      </p:cBhvr>
                                      <p:tavLst>
                                        <p:tav tm="0">
                                          <p:val>
                                            <p:strVal val="1+#ppt_w/2"/>
                                          </p:val>
                                        </p:tav>
                                        <p:tav tm="100000">
                                          <p:val>
                                            <p:strVal val="#ppt_x"/>
                                          </p:val>
                                        </p:tav>
                                      </p:tavLst>
                                    </p:anim>
                                    <p:anim calcmode="lin" valueType="num">
                                      <p:cBhvr additive="base">
                                        <p:cTn id="18" dur="500" fill="hold"/>
                                        <p:tgtEl>
                                          <p:spTgt spid="50"/>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500" fill="hold"/>
                                        <p:tgtEl>
                                          <p:spTgt spid="28"/>
                                        </p:tgtEl>
                                        <p:attrNameLst>
                                          <p:attrName>ppt_x</p:attrName>
                                        </p:attrNameLst>
                                      </p:cBhvr>
                                      <p:tavLst>
                                        <p:tav tm="0">
                                          <p:val>
                                            <p:strVal val="0-#ppt_w/2"/>
                                          </p:val>
                                        </p:tav>
                                        <p:tav tm="100000">
                                          <p:val>
                                            <p:strVal val="#ppt_x"/>
                                          </p:val>
                                        </p:tav>
                                      </p:tavLst>
                                    </p:anim>
                                    <p:anim calcmode="lin" valueType="num">
                                      <p:cBhvr additive="base">
                                        <p:cTn id="23"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5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Key Features</a:t>
            </a:r>
            <a:endParaRPr lang="en-US" sz="5400" dirty="0"/>
          </a:p>
        </p:txBody>
      </p:sp>
      <p:sp>
        <p:nvSpPr>
          <p:cNvPr id="3" name="Content Placeholder 2"/>
          <p:cNvSpPr>
            <a:spLocks noGrp="1"/>
          </p:cNvSpPr>
          <p:nvPr>
            <p:ph idx="1"/>
          </p:nvPr>
        </p:nvSpPr>
        <p:spPr/>
        <p:txBody>
          <a:bodyPr/>
          <a:lstStyle/>
          <a:p>
            <a:pPr>
              <a:lnSpc>
                <a:spcPct val="150000"/>
              </a:lnSpc>
            </a:pPr>
            <a:r>
              <a:rPr lang="en-US" sz="4000" dirty="0" smtClean="0"/>
              <a:t>Overview</a:t>
            </a:r>
          </a:p>
          <a:p>
            <a:pPr>
              <a:lnSpc>
                <a:spcPct val="150000"/>
              </a:lnSpc>
            </a:pPr>
            <a:r>
              <a:rPr lang="en-US" sz="4000" dirty="0" smtClean="0"/>
              <a:t>Custom Events</a:t>
            </a:r>
          </a:p>
          <a:p>
            <a:pPr>
              <a:lnSpc>
                <a:spcPct val="150000"/>
              </a:lnSpc>
            </a:pPr>
            <a:r>
              <a:rPr lang="en-US" sz="4000" dirty="0" smtClean="0"/>
              <a:t>Log Flow</a:t>
            </a:r>
          </a:p>
          <a:p>
            <a:pPr>
              <a:lnSpc>
                <a:spcPct val="150000"/>
              </a:lnSpc>
            </a:pPr>
            <a:r>
              <a:rPr lang="en-US" sz="4000" dirty="0" smtClean="0"/>
              <a:t>Export to Azure</a:t>
            </a:r>
          </a:p>
          <a:p>
            <a:endParaRPr lang="en-US" dirty="0"/>
          </a:p>
        </p:txBody>
      </p:sp>
    </p:spTree>
    <p:extLst>
      <p:ext uri="{BB962C8B-B14F-4D97-AF65-F5344CB8AC3E}">
        <p14:creationId xmlns:p14="http://schemas.microsoft.com/office/powerpoint/2010/main" val="14536049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114" y="1084238"/>
            <a:ext cx="11653523" cy="4474495"/>
          </a:xfrm>
        </p:spPr>
        <p:txBody>
          <a:bodyPr/>
          <a:lstStyle/>
          <a:p>
            <a:pPr algn="ctr"/>
            <a:r>
              <a:rPr lang="en-US" dirty="0" smtClean="0">
                <a:cs typeface="Segoe UI Light"/>
              </a:rPr>
              <a:t/>
            </a:r>
            <a:br>
              <a:rPr lang="en-US" dirty="0" smtClean="0">
                <a:cs typeface="Segoe UI Light"/>
              </a:rPr>
            </a:br>
            <a:r>
              <a:rPr lang="en-US" dirty="0" smtClean="0">
                <a:cs typeface="Segoe UI Light"/>
              </a:rPr>
              <a:t>Sign up free today:</a:t>
            </a:r>
            <a:r>
              <a:rPr lang="en-US" dirty="0">
                <a:solidFill>
                  <a:schemeClr val="tx1"/>
                </a:solidFill>
                <a:cs typeface="Segoe UI Light"/>
              </a:rPr>
              <a:t/>
            </a:r>
            <a:br>
              <a:rPr lang="en-US" dirty="0">
                <a:solidFill>
                  <a:schemeClr val="tx1"/>
                </a:solidFill>
                <a:cs typeface="Segoe UI Light"/>
              </a:rPr>
            </a:br>
            <a:r>
              <a:rPr lang="en-US" sz="9800" dirty="0" err="1" smtClean="0">
                <a:solidFill>
                  <a:srgbClr val="FFFFFF"/>
                </a:solidFill>
                <a:latin typeface="Segoe UI Light"/>
                <a:cs typeface="Segoe UI Light"/>
              </a:rPr>
              <a:t>mobile.azure.com</a:t>
            </a:r>
            <a:r>
              <a:rPr lang="en-US" sz="9800" dirty="0">
                <a:solidFill>
                  <a:srgbClr val="FFFFFF"/>
                </a:solidFill>
                <a:latin typeface="Segoe UI Light"/>
                <a:cs typeface="Segoe UI Light"/>
              </a:rPr>
              <a:t> </a:t>
            </a:r>
            <a:r>
              <a:rPr lang="en-US" dirty="0">
                <a:solidFill>
                  <a:schemeClr val="tx1"/>
                </a:solidFill>
                <a:latin typeface="Segoe UI Light"/>
                <a:cs typeface="Segoe UI Light"/>
              </a:rPr>
              <a:t/>
            </a:r>
            <a:br>
              <a:rPr lang="en-US" dirty="0">
                <a:solidFill>
                  <a:schemeClr val="tx1"/>
                </a:solidFill>
                <a:latin typeface="Segoe UI Light"/>
                <a:cs typeface="Segoe UI Light"/>
              </a:rPr>
            </a:br>
            <a:endParaRPr lang="en-US" dirty="0">
              <a:solidFill>
                <a:schemeClr val="tx1"/>
              </a:solidFill>
              <a:latin typeface="Segoe UI Light"/>
              <a:cs typeface="Segoe UI Light"/>
            </a:endParaRPr>
          </a:p>
        </p:txBody>
      </p:sp>
    </p:spTree>
    <p:extLst>
      <p:ext uri="{BB962C8B-B14F-4D97-AF65-F5344CB8AC3E}">
        <p14:creationId xmlns:p14="http://schemas.microsoft.com/office/powerpoint/2010/main" val="1808623390"/>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7284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4" name="Group 3"/>
          <p:cNvGrpSpPr/>
          <p:nvPr/>
        </p:nvGrpSpPr>
        <p:grpSpPr>
          <a:xfrm>
            <a:off x="4713021" y="1983607"/>
            <a:ext cx="2895482" cy="2727377"/>
            <a:chOff x="4807527" y="2022885"/>
            <a:chExt cx="2953542" cy="2782067"/>
          </a:xfrm>
        </p:grpSpPr>
        <p:pic>
          <p:nvPicPr>
            <p:cNvPr id="7" name="Picture 6"/>
            <p:cNvPicPr>
              <a:picLocks noChangeAspect="1"/>
            </p:cNvPicPr>
            <p:nvPr/>
          </p:nvPicPr>
          <p:blipFill>
            <a:blip r:embed="rId3"/>
            <a:stretch>
              <a:fillRect/>
            </a:stretch>
          </p:blipFill>
          <p:spPr>
            <a:xfrm>
              <a:off x="4837348" y="2022885"/>
              <a:ext cx="2923721" cy="2782067"/>
            </a:xfrm>
            <a:prstGeom prst="rect">
              <a:avLst/>
            </a:prstGeom>
          </p:spPr>
        </p:pic>
        <p:sp>
          <p:nvSpPr>
            <p:cNvPr id="14" name="TextBox 13"/>
            <p:cNvSpPr txBox="1"/>
            <p:nvPr/>
          </p:nvSpPr>
          <p:spPr>
            <a:xfrm>
              <a:off x="4807527" y="4008176"/>
              <a:ext cx="1266796" cy="406265"/>
            </a:xfrm>
            <a:prstGeom prst="rect">
              <a:avLst/>
            </a:prstGeom>
            <a:solidFill>
              <a:schemeClr val="tx2"/>
            </a:solidFill>
          </p:spPr>
          <p:txBody>
            <a:bodyPr wrap="square" lIns="179285" tIns="89642" rIns="179285" bIns="89642" rtlCol="0">
              <a:spAutoFit/>
            </a:bodyPr>
            <a:lstStyle/>
            <a:p>
              <a:pPr algn="ctr" defTabSz="914367">
                <a:lnSpc>
                  <a:spcPct val="90000"/>
                </a:lnSpc>
                <a:spcAft>
                  <a:spcPts val="588"/>
                </a:spcAft>
                <a:defRPr/>
              </a:pPr>
              <a:r>
                <a:rPr lang="en-US" sz="1568">
                  <a:solidFill>
                    <a:srgbClr val="FFFFFF"/>
                  </a:solidFill>
                  <a:latin typeface="Segoe UI Light"/>
                </a:rPr>
                <a:t>Monitor</a:t>
              </a:r>
            </a:p>
          </p:txBody>
        </p:sp>
        <p:sp>
          <p:nvSpPr>
            <p:cNvPr id="15" name="TextBox 14"/>
            <p:cNvSpPr txBox="1"/>
            <p:nvPr/>
          </p:nvSpPr>
          <p:spPr>
            <a:xfrm>
              <a:off x="6974858" y="4008176"/>
              <a:ext cx="700562" cy="406265"/>
            </a:xfrm>
            <a:prstGeom prst="rect">
              <a:avLst/>
            </a:prstGeom>
            <a:solidFill>
              <a:schemeClr val="tx2"/>
            </a:solidFill>
          </p:spPr>
          <p:txBody>
            <a:bodyPr wrap="square" lIns="179285" tIns="89642" rIns="179285" bIns="89642" rtlCol="0">
              <a:spAutoFit/>
            </a:bodyPr>
            <a:lstStyle/>
            <a:p>
              <a:pPr algn="ctr" defTabSz="914367">
                <a:lnSpc>
                  <a:spcPct val="90000"/>
                </a:lnSpc>
                <a:spcAft>
                  <a:spcPts val="588"/>
                </a:spcAft>
                <a:defRPr/>
              </a:pPr>
              <a:r>
                <a:rPr lang="en-US" sz="1568">
                  <a:solidFill>
                    <a:srgbClr val="FFFFFF"/>
                  </a:solidFill>
                  <a:latin typeface="Segoe UI Light"/>
                </a:rPr>
                <a:t>Test</a:t>
              </a:r>
            </a:p>
          </p:txBody>
        </p:sp>
      </p:grpSp>
      <p:sp>
        <p:nvSpPr>
          <p:cNvPr id="3" name="Title 2"/>
          <p:cNvSpPr>
            <a:spLocks noGrp="1"/>
          </p:cNvSpPr>
          <p:nvPr>
            <p:ph type="title"/>
          </p:nvPr>
        </p:nvSpPr>
        <p:spPr/>
        <p:txBody>
          <a:bodyPr/>
          <a:lstStyle/>
          <a:p>
            <a:r>
              <a:rPr lang="en-US" dirty="0">
                <a:solidFill>
                  <a:schemeClr val="bg1"/>
                </a:solidFill>
              </a:rPr>
              <a:t>The Challenge: App development challenges</a:t>
            </a:r>
          </a:p>
        </p:txBody>
      </p:sp>
      <p:pic>
        <p:nvPicPr>
          <p:cNvPr id="231" name="Picture 2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4049" y="2198108"/>
            <a:ext cx="2298374" cy="2298374"/>
          </a:xfrm>
          <a:prstGeom prst="rect">
            <a:avLst/>
          </a:prstGeom>
        </p:spPr>
      </p:pic>
      <p:sp>
        <p:nvSpPr>
          <p:cNvPr id="236" name="Rectangle 235"/>
          <p:cNvSpPr/>
          <p:nvPr/>
        </p:nvSpPr>
        <p:spPr>
          <a:xfrm flipH="1">
            <a:off x="1266869" y="1512693"/>
            <a:ext cx="2392736" cy="461600"/>
          </a:xfrm>
          <a:prstGeom prst="rect">
            <a:avLst/>
          </a:prstGeom>
        </p:spPr>
        <p:txBody>
          <a:bodyPr wrap="square" lIns="182854" tIns="146284" bIns="146284">
            <a:spAutoFit/>
          </a:bodyPr>
          <a:lstStyle/>
          <a:p>
            <a:pPr algn="ctr" defTabSz="914225">
              <a:lnSpc>
                <a:spcPct val="90000"/>
              </a:lnSpc>
              <a:spcBef>
                <a:spcPts val="200"/>
              </a:spcBef>
              <a:spcAft>
                <a:spcPts val="200"/>
              </a:spcAft>
              <a:defRPr/>
            </a:pPr>
            <a:r>
              <a:rPr lang="de-DE" sz="1200" b="1" kern="0" spc="200">
                <a:gradFill>
                  <a:gsLst>
                    <a:gs pos="7080">
                      <a:srgbClr val="FFFFFF"/>
                    </a:gs>
                    <a:gs pos="64000">
                      <a:srgbClr val="FFFFFF"/>
                    </a:gs>
                  </a:gsLst>
                  <a:lin ang="5400000" scaled="1"/>
                </a:gradFill>
                <a:cs typeface="Arial" pitchFamily="34" charset="0"/>
              </a:rPr>
              <a:t>SCALE</a:t>
            </a:r>
            <a:endParaRPr lang="en-US" sz="1200">
              <a:gradFill>
                <a:gsLst>
                  <a:gs pos="7080">
                    <a:srgbClr val="FFFFFF"/>
                  </a:gs>
                  <a:gs pos="64000">
                    <a:srgbClr val="FFFFFF"/>
                  </a:gs>
                </a:gsLst>
                <a:lin ang="5400000" scaled="1"/>
              </a:gradFill>
              <a:ea typeface="Calibri" panose="020F0502020204030204" pitchFamily="34" charset="0"/>
              <a:cs typeface="Arial" panose="020B0604020202020204" pitchFamily="34" charset="0"/>
            </a:endParaRPr>
          </a:p>
        </p:txBody>
      </p:sp>
      <p:sp>
        <p:nvSpPr>
          <p:cNvPr id="237" name="Rectangle 236"/>
          <p:cNvSpPr/>
          <p:nvPr/>
        </p:nvSpPr>
        <p:spPr>
          <a:xfrm flipH="1">
            <a:off x="4979012" y="1512693"/>
            <a:ext cx="2392736" cy="461600"/>
          </a:xfrm>
          <a:prstGeom prst="rect">
            <a:avLst/>
          </a:prstGeom>
        </p:spPr>
        <p:txBody>
          <a:bodyPr wrap="square" lIns="182854" tIns="146284" bIns="146284">
            <a:spAutoFit/>
          </a:bodyPr>
          <a:lstStyle/>
          <a:p>
            <a:pPr algn="ctr" defTabSz="914225">
              <a:lnSpc>
                <a:spcPct val="90000"/>
              </a:lnSpc>
              <a:spcBef>
                <a:spcPts val="200"/>
              </a:spcBef>
              <a:spcAft>
                <a:spcPts val="200"/>
              </a:spcAft>
              <a:defRPr/>
            </a:pPr>
            <a:r>
              <a:rPr lang="de-DE" sz="1200" b="1" kern="0" spc="200">
                <a:gradFill>
                  <a:gsLst>
                    <a:gs pos="7080">
                      <a:srgbClr val="FFFFFF"/>
                    </a:gs>
                    <a:gs pos="64000">
                      <a:srgbClr val="FFFFFF"/>
                    </a:gs>
                  </a:gsLst>
                  <a:lin ang="5400000" scaled="1"/>
                </a:gradFill>
                <a:cs typeface="Arial" pitchFamily="34" charset="0"/>
              </a:rPr>
              <a:t>COMPLEXITY</a:t>
            </a:r>
            <a:endParaRPr lang="en-US" sz="1200">
              <a:gradFill>
                <a:gsLst>
                  <a:gs pos="7080">
                    <a:srgbClr val="FFFFFF"/>
                  </a:gs>
                  <a:gs pos="64000">
                    <a:srgbClr val="FFFFFF"/>
                  </a:gs>
                </a:gsLst>
                <a:lin ang="5400000" scaled="1"/>
              </a:gradFill>
              <a:ea typeface="Calibri" panose="020F0502020204030204" pitchFamily="34" charset="0"/>
              <a:cs typeface="Arial" panose="020B0604020202020204" pitchFamily="34" charset="0"/>
            </a:endParaRPr>
          </a:p>
        </p:txBody>
      </p:sp>
      <p:sp>
        <p:nvSpPr>
          <p:cNvPr id="238" name="Rectangle 237"/>
          <p:cNvSpPr/>
          <p:nvPr/>
        </p:nvSpPr>
        <p:spPr>
          <a:xfrm flipH="1">
            <a:off x="8532397" y="1512693"/>
            <a:ext cx="2392736" cy="461600"/>
          </a:xfrm>
          <a:prstGeom prst="rect">
            <a:avLst/>
          </a:prstGeom>
        </p:spPr>
        <p:txBody>
          <a:bodyPr wrap="square" lIns="182854" tIns="146284" bIns="146284">
            <a:spAutoFit/>
          </a:bodyPr>
          <a:lstStyle/>
          <a:p>
            <a:pPr algn="ctr" defTabSz="914225">
              <a:lnSpc>
                <a:spcPct val="90000"/>
              </a:lnSpc>
              <a:spcBef>
                <a:spcPts val="200"/>
              </a:spcBef>
              <a:spcAft>
                <a:spcPts val="200"/>
              </a:spcAft>
              <a:defRPr/>
            </a:pPr>
            <a:r>
              <a:rPr lang="de-DE" sz="1200" b="1" kern="0" spc="200">
                <a:gradFill>
                  <a:gsLst>
                    <a:gs pos="7080">
                      <a:srgbClr val="FFFFFF"/>
                    </a:gs>
                    <a:gs pos="64000">
                      <a:srgbClr val="FFFFFF"/>
                    </a:gs>
                  </a:gsLst>
                  <a:lin ang="5400000" scaled="1"/>
                </a:gradFill>
                <a:cs typeface="Arial" pitchFamily="34" charset="0"/>
              </a:rPr>
              <a:t>FRAGMENTATION</a:t>
            </a:r>
            <a:endParaRPr lang="en-US" sz="1200">
              <a:gradFill>
                <a:gsLst>
                  <a:gs pos="7080">
                    <a:srgbClr val="FFFFFF"/>
                  </a:gs>
                  <a:gs pos="64000">
                    <a:srgbClr val="FFFFFF"/>
                  </a:gs>
                </a:gsLst>
                <a:lin ang="5400000" scaled="1"/>
              </a:gradFill>
              <a:ea typeface="Calibri" panose="020F0502020204030204" pitchFamily="34" charset="0"/>
              <a:cs typeface="Arial" panose="020B0604020202020204" pitchFamily="34" charset="0"/>
            </a:endParaRPr>
          </a:p>
        </p:txBody>
      </p:sp>
      <p:sp>
        <p:nvSpPr>
          <p:cNvPr id="17" name="Rectangle 16"/>
          <p:cNvSpPr/>
          <p:nvPr/>
        </p:nvSpPr>
        <p:spPr>
          <a:xfrm flipH="1">
            <a:off x="4695274" y="5145327"/>
            <a:ext cx="2908703" cy="810107"/>
          </a:xfrm>
          <a:prstGeom prst="rect">
            <a:avLst/>
          </a:prstGeom>
        </p:spPr>
        <p:txBody>
          <a:bodyPr wrap="square">
            <a:spAutoFit/>
          </a:bodyPr>
          <a:lstStyle/>
          <a:p>
            <a:pPr algn="ctr" defTabSz="914225">
              <a:lnSpc>
                <a:spcPct val="90000"/>
              </a:lnSpc>
              <a:spcBef>
                <a:spcPts val="200"/>
              </a:spcBef>
              <a:defRPr/>
            </a:pPr>
            <a:r>
              <a:rPr lang="en-US" sz="2400" spc="20">
                <a:gradFill>
                  <a:gsLst>
                    <a:gs pos="7080">
                      <a:srgbClr val="FFFFFF"/>
                    </a:gs>
                    <a:gs pos="64000">
                      <a:srgbClr val="FFFFFF"/>
                    </a:gs>
                  </a:gsLst>
                  <a:lin ang="5400000" scaled="1"/>
                </a:gradFill>
                <a:cs typeface="Arial" panose="020B0604020202020204" pitchFamily="34" charset="0"/>
              </a:rPr>
              <a:t>App Delivery</a:t>
            </a:r>
          </a:p>
          <a:p>
            <a:pPr algn="ctr" defTabSz="914225">
              <a:lnSpc>
                <a:spcPct val="90000"/>
              </a:lnSpc>
              <a:spcBef>
                <a:spcPts val="200"/>
              </a:spcBef>
              <a:defRPr/>
            </a:pPr>
            <a:r>
              <a:rPr lang="en-US" sz="1250" spc="20">
                <a:gradFill>
                  <a:gsLst>
                    <a:gs pos="7080">
                      <a:srgbClr val="FFFFFF"/>
                    </a:gs>
                    <a:gs pos="64000">
                      <a:srgbClr val="FFFFFF"/>
                    </a:gs>
                  </a:gsLst>
                  <a:lin ang="5400000" scaled="1"/>
                </a:gradFill>
                <a:cs typeface="Arial" panose="020B0604020202020204" pitchFamily="34" charset="0"/>
              </a:rPr>
              <a:t>The lifecycle to deliver ‘just one’</a:t>
            </a:r>
            <a:br>
              <a:rPr lang="en-US" sz="1250" spc="20">
                <a:gradFill>
                  <a:gsLst>
                    <a:gs pos="7080">
                      <a:srgbClr val="FFFFFF"/>
                    </a:gs>
                    <a:gs pos="64000">
                      <a:srgbClr val="FFFFFF"/>
                    </a:gs>
                  </a:gsLst>
                  <a:lin ang="5400000" scaled="1"/>
                </a:gradFill>
                <a:cs typeface="Arial" panose="020B0604020202020204" pitchFamily="34" charset="0"/>
              </a:rPr>
            </a:br>
            <a:r>
              <a:rPr lang="en-US" sz="1250" spc="20">
                <a:gradFill>
                  <a:gsLst>
                    <a:gs pos="7080">
                      <a:srgbClr val="FFFFFF"/>
                    </a:gs>
                    <a:gs pos="64000">
                      <a:srgbClr val="FFFFFF"/>
                    </a:gs>
                  </a:gsLst>
                  <a:lin ang="5400000" scaled="1"/>
                </a:gradFill>
                <a:cs typeface="Arial" panose="020B0604020202020204" pitchFamily="34" charset="0"/>
              </a:rPr>
              <a:t>app involves many stages</a:t>
            </a:r>
          </a:p>
        </p:txBody>
      </p:sp>
      <p:sp>
        <p:nvSpPr>
          <p:cNvPr id="18" name="Rectangle 17"/>
          <p:cNvSpPr/>
          <p:nvPr/>
        </p:nvSpPr>
        <p:spPr>
          <a:xfrm flipH="1">
            <a:off x="8297321" y="5145327"/>
            <a:ext cx="2908703" cy="810107"/>
          </a:xfrm>
          <a:prstGeom prst="rect">
            <a:avLst/>
          </a:prstGeom>
        </p:spPr>
        <p:txBody>
          <a:bodyPr wrap="square">
            <a:spAutoFit/>
          </a:bodyPr>
          <a:lstStyle/>
          <a:p>
            <a:pPr algn="ctr" defTabSz="914225">
              <a:lnSpc>
                <a:spcPct val="90000"/>
              </a:lnSpc>
              <a:spcBef>
                <a:spcPts val="200"/>
              </a:spcBef>
              <a:defRPr/>
            </a:pPr>
            <a:r>
              <a:rPr lang="en-US" sz="2400" spc="20">
                <a:gradFill>
                  <a:gsLst>
                    <a:gs pos="7080">
                      <a:srgbClr val="FFFFFF"/>
                    </a:gs>
                    <a:gs pos="64000">
                      <a:srgbClr val="FFFFFF"/>
                    </a:gs>
                  </a:gsLst>
                  <a:lin ang="5400000" scaled="1"/>
                </a:gradFill>
                <a:cs typeface="Arial" panose="020B0604020202020204" pitchFamily="34" charset="0"/>
              </a:rPr>
              <a:t>1000+ Devices</a:t>
            </a:r>
          </a:p>
          <a:p>
            <a:pPr algn="ctr" defTabSz="914225">
              <a:lnSpc>
                <a:spcPct val="90000"/>
              </a:lnSpc>
              <a:spcBef>
                <a:spcPts val="200"/>
              </a:spcBef>
              <a:defRPr/>
            </a:pPr>
            <a:r>
              <a:rPr lang="en-US" sz="1250" spc="20">
                <a:gradFill>
                  <a:gsLst>
                    <a:gs pos="7080">
                      <a:srgbClr val="FFFFFF"/>
                    </a:gs>
                    <a:gs pos="64000">
                      <a:srgbClr val="FFFFFF"/>
                    </a:gs>
                  </a:gsLst>
                  <a:lin ang="5400000" scaled="1"/>
                </a:gradFill>
                <a:cs typeface="Arial" panose="020B0604020202020204" pitchFamily="34" charset="0"/>
              </a:rPr>
              <a:t>Mobile ecosystems are complex with many combinations of devices</a:t>
            </a:r>
          </a:p>
        </p:txBody>
      </p:sp>
      <p:sp>
        <p:nvSpPr>
          <p:cNvPr id="19" name="Rectangle 18"/>
          <p:cNvSpPr/>
          <p:nvPr/>
        </p:nvSpPr>
        <p:spPr>
          <a:xfrm flipH="1">
            <a:off x="993269" y="5145327"/>
            <a:ext cx="2908703" cy="810107"/>
          </a:xfrm>
          <a:prstGeom prst="rect">
            <a:avLst/>
          </a:prstGeom>
        </p:spPr>
        <p:txBody>
          <a:bodyPr wrap="square">
            <a:spAutoFit/>
          </a:bodyPr>
          <a:lstStyle/>
          <a:p>
            <a:pPr algn="ctr" defTabSz="914225">
              <a:lnSpc>
                <a:spcPct val="90000"/>
              </a:lnSpc>
              <a:spcBef>
                <a:spcPts val="200"/>
              </a:spcBef>
              <a:defRPr/>
            </a:pPr>
            <a:r>
              <a:rPr lang="en-US" sz="2400" spc="20">
                <a:gradFill>
                  <a:gsLst>
                    <a:gs pos="7080">
                      <a:srgbClr val="FFFFFF"/>
                    </a:gs>
                    <a:gs pos="64000">
                      <a:srgbClr val="FFFFFF"/>
                    </a:gs>
                  </a:gsLst>
                  <a:lin ang="5400000" scaled="1"/>
                </a:gradFill>
                <a:cs typeface="Arial" panose="020B0604020202020204" pitchFamily="34" charset="0"/>
              </a:rPr>
              <a:t>100+ apps</a:t>
            </a:r>
          </a:p>
          <a:p>
            <a:pPr algn="ctr" defTabSz="914225">
              <a:lnSpc>
                <a:spcPct val="90000"/>
              </a:lnSpc>
              <a:spcBef>
                <a:spcPts val="200"/>
              </a:spcBef>
              <a:defRPr/>
            </a:pPr>
            <a:r>
              <a:rPr lang="en-US" sz="1250" spc="20">
                <a:gradFill>
                  <a:gsLst>
                    <a:gs pos="7080">
                      <a:srgbClr val="FFFFFF"/>
                    </a:gs>
                    <a:gs pos="64000">
                      <a:srgbClr val="FFFFFF"/>
                    </a:gs>
                  </a:gsLst>
                  <a:lin ang="5400000" scaled="1"/>
                </a:gradFill>
                <a:cs typeface="Arial" panose="020B0604020202020204" pitchFamily="34" charset="0"/>
              </a:rPr>
              <a:t>Businesses need to rapidly build and deliver high-quality mobile apps</a:t>
            </a:r>
          </a:p>
        </p:txBody>
      </p:sp>
      <p:pic>
        <p:nvPicPr>
          <p:cNvPr id="21" name="Picture 20"/>
          <p:cNvPicPr>
            <a:picLocks noChangeAspect="1"/>
          </p:cNvPicPr>
          <p:nvPr/>
        </p:nvPicPr>
        <p:blipFill>
          <a:blip r:embed="rId5"/>
          <a:stretch>
            <a:fillRect/>
          </a:stretch>
        </p:blipFill>
        <p:spPr>
          <a:xfrm>
            <a:off x="8587399" y="2199861"/>
            <a:ext cx="2328544" cy="2346830"/>
          </a:xfrm>
          <a:prstGeom prst="rect">
            <a:avLst/>
          </a:prstGeom>
        </p:spPr>
      </p:pic>
      <p:sp>
        <p:nvSpPr>
          <p:cNvPr id="2" name="TextBox 1"/>
          <p:cNvSpPr txBox="1"/>
          <p:nvPr/>
        </p:nvSpPr>
        <p:spPr>
          <a:xfrm>
            <a:off x="5220783" y="1919708"/>
            <a:ext cx="2017850" cy="506901"/>
          </a:xfrm>
          <a:prstGeom prst="rect">
            <a:avLst/>
          </a:prstGeom>
          <a:solidFill>
            <a:schemeClr val="tx2"/>
          </a:solidFill>
        </p:spPr>
        <p:txBody>
          <a:bodyPr wrap="square" lIns="179285" tIns="143428" rIns="179285" bIns="143428" rtlCol="0">
            <a:spAutoFit/>
          </a:bodyPr>
          <a:lstStyle/>
          <a:p>
            <a:pPr algn="ctr" defTabSz="914367">
              <a:lnSpc>
                <a:spcPct val="90000"/>
              </a:lnSpc>
              <a:spcAft>
                <a:spcPts val="588"/>
              </a:spcAft>
              <a:defRPr/>
            </a:pPr>
            <a:r>
              <a:rPr lang="en-US" sz="1568">
                <a:solidFill>
                  <a:srgbClr val="FFFFFF"/>
                </a:solidFill>
                <a:latin typeface="Segoe UI Light"/>
              </a:rPr>
              <a:t>Design &amp; Develop</a:t>
            </a:r>
          </a:p>
        </p:txBody>
      </p:sp>
    </p:spTree>
    <p:extLst>
      <p:ext uri="{BB962C8B-B14F-4D97-AF65-F5344CB8AC3E}">
        <p14:creationId xmlns:p14="http://schemas.microsoft.com/office/powerpoint/2010/main" val="921972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50"/>
                                        <p:tgtEl>
                                          <p:spTgt spid="19"/>
                                        </p:tgtEl>
                                      </p:cBhvr>
                                    </p:animEffect>
                                    <p:anim calcmode="lin" valueType="num">
                                      <p:cBhvr>
                                        <p:cTn id="8" dur="750" fill="hold"/>
                                        <p:tgtEl>
                                          <p:spTgt spid="19"/>
                                        </p:tgtEl>
                                        <p:attrNameLst>
                                          <p:attrName>ppt_x</p:attrName>
                                        </p:attrNameLst>
                                      </p:cBhvr>
                                      <p:tavLst>
                                        <p:tav tm="0">
                                          <p:val>
                                            <p:strVal val="#ppt_x"/>
                                          </p:val>
                                        </p:tav>
                                        <p:tav tm="100000">
                                          <p:val>
                                            <p:strVal val="#ppt_x"/>
                                          </p:val>
                                        </p:tav>
                                      </p:tavLst>
                                    </p:anim>
                                    <p:anim calcmode="lin" valueType="num">
                                      <p:cBhvr>
                                        <p:cTn id="9" dur="75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750"/>
                                        <p:tgtEl>
                                          <p:spTgt spid="17"/>
                                        </p:tgtEl>
                                      </p:cBhvr>
                                    </p:animEffect>
                                    <p:anim calcmode="lin" valueType="num">
                                      <p:cBhvr>
                                        <p:cTn id="14" dur="750" fill="hold"/>
                                        <p:tgtEl>
                                          <p:spTgt spid="17"/>
                                        </p:tgtEl>
                                        <p:attrNameLst>
                                          <p:attrName>ppt_x</p:attrName>
                                        </p:attrNameLst>
                                      </p:cBhvr>
                                      <p:tavLst>
                                        <p:tav tm="0">
                                          <p:val>
                                            <p:strVal val="#ppt_x"/>
                                          </p:val>
                                        </p:tav>
                                        <p:tav tm="100000">
                                          <p:val>
                                            <p:strVal val="#ppt_x"/>
                                          </p:val>
                                        </p:tav>
                                      </p:tavLst>
                                    </p:anim>
                                    <p:anim calcmode="lin" valueType="num">
                                      <p:cBhvr>
                                        <p:cTn id="15" dur="750" fill="hold"/>
                                        <p:tgtEl>
                                          <p:spTgt spid="17"/>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750"/>
                                        <p:tgtEl>
                                          <p:spTgt spid="18"/>
                                        </p:tgtEl>
                                      </p:cBhvr>
                                    </p:animEffect>
                                    <p:anim calcmode="lin" valueType="num">
                                      <p:cBhvr>
                                        <p:cTn id="20" dur="750" fill="hold"/>
                                        <p:tgtEl>
                                          <p:spTgt spid="18"/>
                                        </p:tgtEl>
                                        <p:attrNameLst>
                                          <p:attrName>ppt_x</p:attrName>
                                        </p:attrNameLst>
                                      </p:cBhvr>
                                      <p:tavLst>
                                        <p:tav tm="0">
                                          <p:val>
                                            <p:strVal val="#ppt_x"/>
                                          </p:val>
                                        </p:tav>
                                        <p:tav tm="100000">
                                          <p:val>
                                            <p:strVal val="#ppt_x"/>
                                          </p:val>
                                        </p:tav>
                                      </p:tavLst>
                                    </p:anim>
                                    <p:anim calcmode="lin" valueType="num">
                                      <p:cBhvr>
                                        <p:cTn id="21" dur="75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Shape 125"/>
          <p:cNvSpPr/>
          <p:nvPr/>
        </p:nvSpPr>
        <p:spPr>
          <a:xfrm>
            <a:off x="5296242" y="2290342"/>
            <a:ext cx="1523352" cy="1523352"/>
          </a:xfrm>
          <a:prstGeom prst="ellipse">
            <a:avLst/>
          </a:prstGeom>
          <a:solidFill>
            <a:srgbClr val="FFFFFF"/>
          </a:solidFill>
          <a:ln w="12700" cap="flat">
            <a:noFill/>
            <a:miter lim="400000"/>
          </a:ln>
          <a:effectLst/>
        </p:spPr>
        <p:txBody>
          <a:bodyPr wrap="square" lIns="25391" tIns="25391" rIns="25391" bIns="25391" numCol="1" anchor="ctr">
            <a:noAutofit/>
          </a:bodyPr>
          <a:lstStyle/>
          <a:p>
            <a:pPr defTabSz="896042">
              <a:defRPr sz="3200">
                <a:solidFill>
                  <a:srgbClr val="FFFFFF"/>
                </a:solidFill>
              </a:defRPr>
            </a:pPr>
            <a:endParaRPr sz="1600" kern="0">
              <a:solidFill>
                <a:srgbClr val="FFFFFF"/>
              </a:solidFill>
              <a:latin typeface="Segoe UI Ligh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6664" y="2580896"/>
            <a:ext cx="997486" cy="997486"/>
          </a:xfrm>
          <a:prstGeom prst="rect">
            <a:avLst/>
          </a:prstGeom>
        </p:spPr>
      </p:pic>
      <p:grpSp>
        <p:nvGrpSpPr>
          <p:cNvPr id="10" name="Group 124"/>
          <p:cNvGrpSpPr/>
          <p:nvPr/>
        </p:nvGrpSpPr>
        <p:grpSpPr>
          <a:xfrm>
            <a:off x="5296242" y="817088"/>
            <a:ext cx="1523352" cy="1523352"/>
            <a:chOff x="0" y="0"/>
            <a:chExt cx="3048000" cy="3048000"/>
          </a:xfrm>
        </p:grpSpPr>
        <p:sp>
          <p:nvSpPr>
            <p:cNvPr id="11" name="Shape 122"/>
            <p:cNvSpPr/>
            <p:nvPr/>
          </p:nvSpPr>
          <p:spPr>
            <a:xfrm>
              <a:off x="0" y="0"/>
              <a:ext cx="3048000" cy="3048000"/>
            </a:xfrm>
            <a:prstGeom prst="ellipse">
              <a:avLst/>
            </a:prstGeom>
            <a:solidFill>
              <a:srgbClr val="FFFFFF"/>
            </a:solidFill>
            <a:ln w="12700" cap="flat">
              <a:noFill/>
              <a:miter lim="400000"/>
            </a:ln>
            <a:effectLst/>
          </p:spPr>
          <p:txBody>
            <a:bodyPr wrap="square" lIns="25391" tIns="25391" rIns="25391" bIns="25391" numCol="1" anchor="ctr">
              <a:noAutofit/>
            </a:bodyPr>
            <a:lstStyle/>
            <a:p>
              <a:pPr defTabSz="896042">
                <a:defRPr sz="3200">
                  <a:solidFill>
                    <a:srgbClr val="FFFFFF"/>
                  </a:solidFill>
                </a:defRPr>
              </a:pPr>
              <a:endParaRPr sz="1600" kern="0">
                <a:solidFill>
                  <a:srgbClr val="FFFFFF"/>
                </a:solidFill>
                <a:latin typeface="Segoe UI Light"/>
              </a:endParaRPr>
            </a:p>
          </p:txBody>
        </p:sp>
        <p:pic>
          <p:nvPicPr>
            <p:cNvPr id="12" name="pasted-image.pdf"/>
            <p:cNvPicPr>
              <a:picLocks noChangeAspect="1"/>
            </p:cNvPicPr>
            <p:nvPr/>
          </p:nvPicPr>
          <p:blipFill>
            <a:blip r:embed="rId4">
              <a:extLst/>
            </a:blip>
            <a:stretch>
              <a:fillRect/>
            </a:stretch>
          </p:blipFill>
          <p:spPr>
            <a:xfrm>
              <a:off x="704850" y="772391"/>
              <a:ext cx="1638300" cy="1651000"/>
            </a:xfrm>
            <a:prstGeom prst="rect">
              <a:avLst/>
            </a:prstGeom>
            <a:ln w="12700" cap="flat">
              <a:noFill/>
              <a:miter lim="400000"/>
            </a:ln>
            <a:effectLst/>
          </p:spPr>
        </p:pic>
      </p:grpSp>
      <p:grpSp>
        <p:nvGrpSpPr>
          <p:cNvPr id="13" name="Group 127"/>
          <p:cNvGrpSpPr/>
          <p:nvPr/>
        </p:nvGrpSpPr>
        <p:grpSpPr>
          <a:xfrm>
            <a:off x="8328662" y="817088"/>
            <a:ext cx="1523352" cy="1523352"/>
            <a:chOff x="0" y="0"/>
            <a:chExt cx="3048000" cy="3048000"/>
          </a:xfrm>
        </p:grpSpPr>
        <p:sp>
          <p:nvSpPr>
            <p:cNvPr id="14" name="Shape 125"/>
            <p:cNvSpPr/>
            <p:nvPr/>
          </p:nvSpPr>
          <p:spPr>
            <a:xfrm>
              <a:off x="0" y="0"/>
              <a:ext cx="3048000" cy="3048000"/>
            </a:xfrm>
            <a:prstGeom prst="ellipse">
              <a:avLst/>
            </a:prstGeom>
            <a:solidFill>
              <a:srgbClr val="FFFFFF"/>
            </a:solidFill>
            <a:ln w="12700" cap="flat">
              <a:noFill/>
              <a:miter lim="400000"/>
            </a:ln>
            <a:effectLst/>
          </p:spPr>
          <p:txBody>
            <a:bodyPr wrap="square" lIns="25391" tIns="25391" rIns="25391" bIns="25391" numCol="1" anchor="ctr">
              <a:noAutofit/>
            </a:bodyPr>
            <a:lstStyle/>
            <a:p>
              <a:pPr defTabSz="896042">
                <a:defRPr sz="3200">
                  <a:solidFill>
                    <a:srgbClr val="FFFFFF"/>
                  </a:solidFill>
                </a:defRPr>
              </a:pPr>
              <a:endParaRPr sz="1600" kern="0">
                <a:solidFill>
                  <a:srgbClr val="FFFFFF"/>
                </a:solidFill>
                <a:latin typeface="Segoe UI Light"/>
              </a:endParaRPr>
            </a:p>
          </p:txBody>
        </p:sp>
        <p:pic>
          <p:nvPicPr>
            <p:cNvPr id="15" name="pasted-image.pdf"/>
            <p:cNvPicPr>
              <a:picLocks noChangeAspect="1"/>
            </p:cNvPicPr>
            <p:nvPr/>
          </p:nvPicPr>
          <p:blipFill>
            <a:blip r:embed="rId5">
              <a:extLst/>
            </a:blip>
            <a:stretch>
              <a:fillRect/>
            </a:stretch>
          </p:blipFill>
          <p:spPr>
            <a:xfrm>
              <a:off x="685800" y="685800"/>
              <a:ext cx="1676400" cy="1676400"/>
            </a:xfrm>
            <a:prstGeom prst="rect">
              <a:avLst/>
            </a:prstGeom>
            <a:ln w="12700" cap="flat">
              <a:noFill/>
              <a:miter lim="400000"/>
            </a:ln>
            <a:effectLst/>
          </p:spPr>
        </p:pic>
      </p:grpSp>
      <p:grpSp>
        <p:nvGrpSpPr>
          <p:cNvPr id="16" name="Group 130"/>
          <p:cNvGrpSpPr/>
          <p:nvPr/>
        </p:nvGrpSpPr>
        <p:grpSpPr>
          <a:xfrm>
            <a:off x="8328662" y="3743193"/>
            <a:ext cx="1523352" cy="1523352"/>
            <a:chOff x="0" y="0"/>
            <a:chExt cx="3048000" cy="3048000"/>
          </a:xfrm>
        </p:grpSpPr>
        <p:sp>
          <p:nvSpPr>
            <p:cNvPr id="18" name="Shape 128"/>
            <p:cNvSpPr/>
            <p:nvPr/>
          </p:nvSpPr>
          <p:spPr>
            <a:xfrm>
              <a:off x="0" y="0"/>
              <a:ext cx="3048000" cy="3048000"/>
            </a:xfrm>
            <a:prstGeom prst="ellipse">
              <a:avLst/>
            </a:prstGeom>
            <a:solidFill>
              <a:srgbClr val="FFFFFF"/>
            </a:solidFill>
            <a:ln w="12700" cap="flat">
              <a:noFill/>
              <a:miter lim="400000"/>
            </a:ln>
            <a:effectLst/>
          </p:spPr>
          <p:txBody>
            <a:bodyPr wrap="square" lIns="25391" tIns="25391" rIns="25391" bIns="25391" numCol="1" anchor="ctr">
              <a:noAutofit/>
            </a:bodyPr>
            <a:lstStyle/>
            <a:p>
              <a:pPr defTabSz="896042">
                <a:defRPr sz="3200">
                  <a:solidFill>
                    <a:srgbClr val="FFFFFF"/>
                  </a:solidFill>
                </a:defRPr>
              </a:pPr>
              <a:endParaRPr sz="1600" kern="0">
                <a:solidFill>
                  <a:srgbClr val="FFFFFF"/>
                </a:solidFill>
                <a:latin typeface="Segoe UI Light"/>
              </a:endParaRPr>
            </a:p>
          </p:txBody>
        </p:sp>
        <p:pic>
          <p:nvPicPr>
            <p:cNvPr id="19" name="pasted-image.pdf"/>
            <p:cNvPicPr>
              <a:picLocks noChangeAspect="1"/>
            </p:cNvPicPr>
            <p:nvPr/>
          </p:nvPicPr>
          <p:blipFill>
            <a:blip r:embed="rId6">
              <a:extLst/>
            </a:blip>
            <a:stretch>
              <a:fillRect/>
            </a:stretch>
          </p:blipFill>
          <p:spPr>
            <a:xfrm>
              <a:off x="628650" y="1119332"/>
              <a:ext cx="1917700" cy="901700"/>
            </a:xfrm>
            <a:prstGeom prst="rect">
              <a:avLst/>
            </a:prstGeom>
            <a:ln w="12700" cap="flat">
              <a:noFill/>
              <a:miter lim="400000"/>
            </a:ln>
            <a:effectLst/>
          </p:spPr>
        </p:pic>
      </p:grpSp>
      <p:grpSp>
        <p:nvGrpSpPr>
          <p:cNvPr id="20" name="Group 19"/>
          <p:cNvGrpSpPr/>
          <p:nvPr/>
        </p:nvGrpSpPr>
        <p:grpSpPr>
          <a:xfrm>
            <a:off x="5296242" y="3743193"/>
            <a:ext cx="1523352" cy="1523352"/>
            <a:chOff x="10591800" y="7486650"/>
            <a:chExt cx="3048000" cy="3048001"/>
          </a:xfrm>
        </p:grpSpPr>
        <p:sp>
          <p:nvSpPr>
            <p:cNvPr id="21" name="Shape 131"/>
            <p:cNvSpPr/>
            <p:nvPr/>
          </p:nvSpPr>
          <p:spPr>
            <a:xfrm>
              <a:off x="10591800" y="7486650"/>
              <a:ext cx="3048000" cy="3048001"/>
            </a:xfrm>
            <a:prstGeom prst="ellipse">
              <a:avLst/>
            </a:prstGeom>
            <a:solidFill>
              <a:srgbClr val="FFFFFF"/>
            </a:solidFill>
            <a:ln w="12700">
              <a:miter lim="400000"/>
            </a:ln>
          </p:spPr>
          <p:txBody>
            <a:bodyPr lIns="25391" tIns="25391" rIns="25391" bIns="25391" anchor="ctr"/>
            <a:lstStyle/>
            <a:p>
              <a:pPr defTabSz="896042">
                <a:defRPr sz="3200">
                  <a:solidFill>
                    <a:srgbClr val="FFFFFF"/>
                  </a:solidFill>
                </a:defRPr>
              </a:pPr>
              <a:endParaRPr sz="1600" kern="0">
                <a:solidFill>
                  <a:srgbClr val="FFFFFF"/>
                </a:solidFill>
                <a:latin typeface="Segoe UI Light"/>
              </a:endParaRPr>
            </a:p>
          </p:txBody>
        </p:sp>
        <p:pic>
          <p:nvPicPr>
            <p:cNvPr id="22" name="pasted-image.pdf"/>
            <p:cNvPicPr>
              <a:picLocks noChangeAspect="1"/>
            </p:cNvPicPr>
            <p:nvPr/>
          </p:nvPicPr>
          <p:blipFill>
            <a:blip r:embed="rId7">
              <a:extLst/>
            </a:blip>
            <a:stretch>
              <a:fillRect/>
            </a:stretch>
          </p:blipFill>
          <p:spPr>
            <a:xfrm>
              <a:off x="11531600" y="8159750"/>
              <a:ext cx="1168400" cy="1701801"/>
            </a:xfrm>
            <a:prstGeom prst="rect">
              <a:avLst/>
            </a:prstGeom>
            <a:ln w="12700">
              <a:miter lim="400000"/>
            </a:ln>
          </p:spPr>
        </p:pic>
      </p:grpSp>
      <p:grpSp>
        <p:nvGrpSpPr>
          <p:cNvPr id="23" name="Group 22"/>
          <p:cNvGrpSpPr/>
          <p:nvPr/>
        </p:nvGrpSpPr>
        <p:grpSpPr>
          <a:xfrm>
            <a:off x="1168210" y="2529055"/>
            <a:ext cx="8817859" cy="3591729"/>
            <a:chOff x="2332222" y="5057344"/>
            <a:chExt cx="17643217" cy="7186523"/>
          </a:xfrm>
        </p:grpSpPr>
        <p:sp>
          <p:nvSpPr>
            <p:cNvPr id="24" name="Shape 134"/>
            <p:cNvSpPr/>
            <p:nvPr/>
          </p:nvSpPr>
          <p:spPr>
            <a:xfrm>
              <a:off x="4774926" y="5057344"/>
              <a:ext cx="2469638" cy="718414"/>
            </a:xfrm>
            <a:prstGeom prst="rect">
              <a:avLst/>
            </a:prstGeom>
            <a:ln w="12700">
              <a:miter lim="400000"/>
            </a:ln>
            <a:extLst>
              <a:ext uri="{C572A759-6A51-4108-AA02-DFA0A04FC94B}">
                <ma14:wrappingTextBoxFlag xmlns:ma14="http://schemas.microsoft.com/office/mac/drawingml/2011/main" val="1"/>
              </a:ext>
            </a:extLst>
          </p:spPr>
          <p:txBody>
            <a:bodyPr wrap="none" lIns="25391" tIns="25391" rIns="25391" bIns="25391" anchor="ctr">
              <a:spAutoFit/>
            </a:bodyPr>
            <a:lstStyle>
              <a:lvl1pPr>
                <a:defRPr sz="4000">
                  <a:solidFill>
                    <a:srgbClr val="FFFFFF"/>
                  </a:solidFill>
                  <a:latin typeface="Segoe Pro Display Light"/>
                  <a:ea typeface="Segoe Pro Display Light"/>
                  <a:cs typeface="Segoe Pro Display Light"/>
                  <a:sym typeface="Segoe Pro Display Light"/>
                </a:defRPr>
              </a:lvl1pPr>
            </a:lstStyle>
            <a:p>
              <a:pPr defTabSz="896042">
                <a:defRPr/>
              </a:pPr>
              <a:r>
                <a:rPr sz="2000" kern="0">
                  <a:latin typeface="Segoe UI Light"/>
                </a:rPr>
                <a:t>HockeyApp</a:t>
              </a:r>
            </a:p>
          </p:txBody>
        </p:sp>
        <p:sp>
          <p:nvSpPr>
            <p:cNvPr id="25" name="Shape 135"/>
            <p:cNvSpPr/>
            <p:nvPr/>
          </p:nvSpPr>
          <p:spPr>
            <a:xfrm>
              <a:off x="10065099" y="5057344"/>
              <a:ext cx="4153507" cy="718414"/>
            </a:xfrm>
            <a:prstGeom prst="rect">
              <a:avLst/>
            </a:prstGeom>
            <a:ln w="12700">
              <a:miter lim="400000"/>
            </a:ln>
            <a:extLst>
              <a:ext uri="{C572A759-6A51-4108-AA02-DFA0A04FC94B}">
                <ma14:wrappingTextBoxFlag xmlns:ma14="http://schemas.microsoft.com/office/mac/drawingml/2011/main" val="1"/>
              </a:ext>
            </a:extLst>
          </p:spPr>
          <p:txBody>
            <a:bodyPr wrap="none" lIns="25391" tIns="25391" rIns="25391" bIns="25391" anchor="ctr">
              <a:spAutoFit/>
            </a:bodyPr>
            <a:lstStyle>
              <a:lvl1pPr>
                <a:defRPr sz="4000">
                  <a:solidFill>
                    <a:srgbClr val="FFFFFF"/>
                  </a:solidFill>
                  <a:latin typeface="Segoe Pro Display Light"/>
                  <a:ea typeface="Segoe Pro Display Light"/>
                  <a:cs typeface="Segoe Pro Display Light"/>
                  <a:sym typeface="Segoe Pro Display Light"/>
                </a:defRPr>
              </a:lvl1pPr>
            </a:lstStyle>
            <a:p>
              <a:pPr defTabSz="896042">
                <a:defRPr/>
              </a:pPr>
              <a:r>
                <a:rPr sz="2000" kern="0" dirty="0">
                  <a:latin typeface="Segoe UI Light"/>
                </a:rPr>
                <a:t>Xamarin Test Cloud</a:t>
              </a:r>
            </a:p>
          </p:txBody>
        </p:sp>
        <p:sp>
          <p:nvSpPr>
            <p:cNvPr id="26" name="Shape 136"/>
            <p:cNvSpPr/>
            <p:nvPr/>
          </p:nvSpPr>
          <p:spPr>
            <a:xfrm>
              <a:off x="16415296" y="5057344"/>
              <a:ext cx="3560143" cy="718414"/>
            </a:xfrm>
            <a:prstGeom prst="rect">
              <a:avLst/>
            </a:prstGeom>
            <a:ln w="12700">
              <a:miter lim="400000"/>
            </a:ln>
            <a:extLst>
              <a:ext uri="{C572A759-6A51-4108-AA02-DFA0A04FC94B}">
                <ma14:wrappingTextBoxFlag xmlns:ma14="http://schemas.microsoft.com/office/mac/drawingml/2011/main" val="1"/>
              </a:ext>
            </a:extLst>
          </p:spPr>
          <p:txBody>
            <a:bodyPr wrap="none" lIns="25391" tIns="25391" rIns="25391" bIns="25391" anchor="ctr">
              <a:spAutoFit/>
            </a:bodyPr>
            <a:lstStyle>
              <a:lvl1pPr>
                <a:defRPr sz="4000">
                  <a:solidFill>
                    <a:srgbClr val="FFFFFF"/>
                  </a:solidFill>
                  <a:latin typeface="Segoe Pro Display Light"/>
                  <a:ea typeface="Segoe Pro Display Light"/>
                  <a:cs typeface="Segoe Pro Display Light"/>
                  <a:sym typeface="Segoe Pro Display Light"/>
                </a:defRPr>
              </a:lvl1pPr>
            </a:lstStyle>
            <a:p>
              <a:pPr defTabSz="896042">
                <a:defRPr/>
              </a:pPr>
              <a:r>
                <a:rPr sz="2000" kern="0">
                  <a:latin typeface="Segoe UI Light"/>
                </a:rPr>
                <a:t>Xamarin Insights</a:t>
              </a:r>
            </a:p>
          </p:txBody>
        </p:sp>
        <p:sp>
          <p:nvSpPr>
            <p:cNvPr id="27" name="Shape 137"/>
            <p:cNvSpPr/>
            <p:nvPr/>
          </p:nvSpPr>
          <p:spPr>
            <a:xfrm>
              <a:off x="2332222" y="5853676"/>
              <a:ext cx="7431653" cy="573559"/>
            </a:xfrm>
            <a:prstGeom prst="rect">
              <a:avLst/>
            </a:prstGeom>
            <a:ln w="12700">
              <a:miter lim="400000"/>
            </a:ln>
            <a:extLst>
              <a:ext uri="{C572A759-6A51-4108-AA02-DFA0A04FC94B}">
                <ma14:wrappingTextBoxFlag xmlns:ma14="http://schemas.microsoft.com/office/mac/drawingml/2011/main" val="1"/>
              </a:ext>
            </a:extLst>
          </p:spPr>
          <p:txBody>
            <a:bodyPr wrap="square" lIns="25391" tIns="25391" rIns="25391" bIns="25391" anchor="ctr">
              <a:spAutoFit/>
            </a:bodyPr>
            <a:lstStyle>
              <a:lvl1pPr>
                <a:defRPr sz="3000">
                  <a:solidFill>
                    <a:srgbClr val="FFFFFF"/>
                  </a:solidFill>
                  <a:latin typeface="Segoe Pro Display"/>
                  <a:ea typeface="Segoe Pro Display"/>
                  <a:cs typeface="Segoe Pro Display"/>
                  <a:sym typeface="Segoe Pro Display"/>
                </a:defRPr>
              </a:lvl1pPr>
            </a:lstStyle>
            <a:p>
              <a:pPr algn="ctr" defTabSz="896042">
                <a:defRPr/>
              </a:pPr>
              <a:r>
                <a:rPr sz="1500" kern="0" dirty="0">
                  <a:latin typeface="Segoe UI Light"/>
                </a:rPr>
                <a:t>Distribut</a:t>
              </a:r>
              <a:r>
                <a:rPr lang="de-DE" sz="1500" kern="0" dirty="0" err="1">
                  <a:latin typeface="Segoe UI Light"/>
                </a:rPr>
                <a:t>ion</a:t>
              </a:r>
              <a:r>
                <a:rPr lang="en-US" sz="1500" kern="0" dirty="0">
                  <a:latin typeface="Segoe UI Light"/>
                </a:rPr>
                <a:t> • Crashes • Analytics</a:t>
              </a:r>
            </a:p>
          </p:txBody>
        </p:sp>
        <p:sp>
          <p:nvSpPr>
            <p:cNvPr id="28" name="Shape 138"/>
            <p:cNvSpPr/>
            <p:nvPr/>
          </p:nvSpPr>
          <p:spPr>
            <a:xfrm>
              <a:off x="11057022" y="5858224"/>
              <a:ext cx="2046266" cy="564461"/>
            </a:xfrm>
            <a:prstGeom prst="rect">
              <a:avLst/>
            </a:prstGeom>
            <a:ln w="12700">
              <a:miter lim="400000"/>
            </a:ln>
            <a:extLst>
              <a:ext uri="{C572A759-6A51-4108-AA02-DFA0A04FC94B}">
                <ma14:wrappingTextBoxFlag xmlns:ma14="http://schemas.microsoft.com/office/mac/drawingml/2011/main" val="1"/>
              </a:ext>
            </a:extLst>
          </p:spPr>
          <p:txBody>
            <a:bodyPr wrap="none" lIns="25391" tIns="25391" rIns="25391" bIns="25391" anchor="ctr">
              <a:spAutoFit/>
            </a:bodyPr>
            <a:lstStyle>
              <a:lvl1pPr>
                <a:defRPr sz="3000">
                  <a:solidFill>
                    <a:srgbClr val="FFFFFF"/>
                  </a:solidFill>
                  <a:latin typeface="Segoe Pro Display"/>
                  <a:ea typeface="Segoe Pro Display"/>
                  <a:cs typeface="Segoe Pro Display"/>
                  <a:sym typeface="Segoe Pro Display"/>
                </a:defRPr>
              </a:lvl1pPr>
            </a:lstStyle>
            <a:p>
              <a:pPr defTabSz="896042">
                <a:defRPr/>
              </a:pPr>
              <a:r>
                <a:rPr lang="de-DE" sz="1500" kern="0" dirty="0">
                  <a:latin typeface="Segoe UI Light"/>
                </a:rPr>
                <a:t>Device </a:t>
              </a:r>
              <a:r>
                <a:rPr sz="1500" kern="0" dirty="0">
                  <a:latin typeface="Segoe UI Light"/>
                </a:rPr>
                <a:t>Test</a:t>
              </a:r>
              <a:r>
                <a:rPr lang="de-DE" sz="1500" kern="0" dirty="0">
                  <a:latin typeface="Segoe UI Light"/>
                </a:rPr>
                <a:t>s</a:t>
              </a:r>
              <a:endParaRPr sz="1500" kern="0" dirty="0">
                <a:latin typeface="Segoe UI Light"/>
              </a:endParaRPr>
            </a:p>
          </p:txBody>
        </p:sp>
        <p:sp>
          <p:nvSpPr>
            <p:cNvPr id="29" name="Shape 139"/>
            <p:cNvSpPr/>
            <p:nvPr/>
          </p:nvSpPr>
          <p:spPr>
            <a:xfrm>
              <a:off x="16605052" y="5858224"/>
              <a:ext cx="3088661" cy="564461"/>
            </a:xfrm>
            <a:prstGeom prst="rect">
              <a:avLst/>
            </a:prstGeom>
            <a:ln w="12700">
              <a:miter lim="400000"/>
            </a:ln>
            <a:extLst>
              <a:ext uri="{C572A759-6A51-4108-AA02-DFA0A04FC94B}">
                <ma14:wrappingTextBoxFlag xmlns:ma14="http://schemas.microsoft.com/office/mac/drawingml/2011/main" val="1"/>
              </a:ext>
            </a:extLst>
          </p:spPr>
          <p:txBody>
            <a:bodyPr wrap="none" lIns="25391" tIns="25391" rIns="25391" bIns="25391" anchor="ctr">
              <a:spAutoFit/>
            </a:bodyPr>
            <a:lstStyle>
              <a:lvl1pPr>
                <a:defRPr sz="3000">
                  <a:solidFill>
                    <a:srgbClr val="FFFFFF"/>
                  </a:solidFill>
                  <a:latin typeface="Segoe Pro Display"/>
                  <a:ea typeface="Segoe Pro Display"/>
                  <a:cs typeface="Segoe Pro Display"/>
                  <a:sym typeface="Segoe Pro Display"/>
                </a:defRPr>
              </a:lvl1pPr>
            </a:lstStyle>
            <a:p>
              <a:pPr defTabSz="896042">
                <a:defRPr/>
              </a:pPr>
              <a:r>
                <a:rPr sz="1500" kern="0">
                  <a:latin typeface="Segoe UI Light"/>
                </a:rPr>
                <a:t>Crashes • Analytics</a:t>
              </a:r>
            </a:p>
          </p:txBody>
        </p:sp>
        <p:sp>
          <p:nvSpPr>
            <p:cNvPr id="30" name="Shape 140"/>
            <p:cNvSpPr/>
            <p:nvPr/>
          </p:nvSpPr>
          <p:spPr>
            <a:xfrm>
              <a:off x="3202106" y="10873943"/>
              <a:ext cx="5625689" cy="718414"/>
            </a:xfrm>
            <a:prstGeom prst="rect">
              <a:avLst/>
            </a:prstGeom>
            <a:ln w="12700">
              <a:miter lim="400000"/>
            </a:ln>
            <a:extLst>
              <a:ext uri="{C572A759-6A51-4108-AA02-DFA0A04FC94B}">
                <ma14:wrappingTextBoxFlag xmlns:ma14="http://schemas.microsoft.com/office/mac/drawingml/2011/main" val="1"/>
              </a:ext>
            </a:extLst>
          </p:spPr>
          <p:txBody>
            <a:bodyPr wrap="none" lIns="25391" tIns="25391" rIns="25391" bIns="25391" anchor="ctr">
              <a:spAutoFit/>
            </a:bodyPr>
            <a:lstStyle>
              <a:lvl1pPr>
                <a:defRPr sz="4000">
                  <a:solidFill>
                    <a:srgbClr val="FFFFFF"/>
                  </a:solidFill>
                  <a:latin typeface="Segoe Pro Display Light"/>
                  <a:ea typeface="Segoe Pro Display Light"/>
                  <a:cs typeface="Segoe Pro Display Light"/>
                  <a:sym typeface="Segoe Pro Display Light"/>
                </a:defRPr>
              </a:lvl1pPr>
            </a:lstStyle>
            <a:p>
              <a:pPr defTabSz="896042">
                <a:defRPr/>
              </a:pPr>
              <a:r>
                <a:rPr sz="2000" kern="0">
                  <a:latin typeface="Segoe UI Light"/>
                </a:rPr>
                <a:t>Azure Mobile Engagement</a:t>
              </a:r>
            </a:p>
          </p:txBody>
        </p:sp>
        <p:sp>
          <p:nvSpPr>
            <p:cNvPr id="31" name="Shape 141"/>
            <p:cNvSpPr/>
            <p:nvPr/>
          </p:nvSpPr>
          <p:spPr>
            <a:xfrm>
              <a:off x="10134098" y="10873943"/>
              <a:ext cx="3874465" cy="718414"/>
            </a:xfrm>
            <a:prstGeom prst="rect">
              <a:avLst/>
            </a:prstGeom>
            <a:ln w="12700">
              <a:miter lim="400000"/>
            </a:ln>
            <a:extLst>
              <a:ext uri="{C572A759-6A51-4108-AA02-DFA0A04FC94B}">
                <ma14:wrappingTextBoxFlag xmlns:ma14="http://schemas.microsoft.com/office/mac/drawingml/2011/main" val="1"/>
              </a:ext>
            </a:extLst>
          </p:spPr>
          <p:txBody>
            <a:bodyPr wrap="none" lIns="25391" tIns="25391" rIns="25391" bIns="25391" anchor="ctr">
              <a:spAutoFit/>
            </a:bodyPr>
            <a:lstStyle>
              <a:lvl1pPr>
                <a:defRPr sz="4000">
                  <a:solidFill>
                    <a:srgbClr val="FFFFFF"/>
                  </a:solidFill>
                  <a:latin typeface="Segoe Pro Display Light"/>
                  <a:ea typeface="Segoe Pro Display Light"/>
                  <a:cs typeface="Segoe Pro Display Light"/>
                  <a:sym typeface="Segoe Pro Display Light"/>
                </a:defRPr>
              </a:lvl1pPr>
            </a:lstStyle>
            <a:p>
              <a:pPr defTabSz="896042">
                <a:defRPr/>
              </a:pPr>
              <a:r>
                <a:rPr sz="2000" kern="0">
                  <a:latin typeface="Segoe UI Light"/>
                </a:rPr>
                <a:t>Azure App Service</a:t>
              </a:r>
            </a:p>
          </p:txBody>
        </p:sp>
        <p:sp>
          <p:nvSpPr>
            <p:cNvPr id="32" name="Shape 142"/>
            <p:cNvSpPr/>
            <p:nvPr/>
          </p:nvSpPr>
          <p:spPr>
            <a:xfrm>
              <a:off x="17056294" y="10873943"/>
              <a:ext cx="2177768" cy="718414"/>
            </a:xfrm>
            <a:prstGeom prst="rect">
              <a:avLst/>
            </a:prstGeom>
            <a:ln w="12700">
              <a:miter lim="400000"/>
            </a:ln>
            <a:extLst>
              <a:ext uri="{C572A759-6A51-4108-AA02-DFA0A04FC94B}">
                <ma14:wrappingTextBoxFlag xmlns:ma14="http://schemas.microsoft.com/office/mac/drawingml/2011/main" val="1"/>
              </a:ext>
            </a:extLst>
          </p:spPr>
          <p:txBody>
            <a:bodyPr wrap="none" lIns="25391" tIns="25391" rIns="25391" bIns="25391" anchor="ctr">
              <a:spAutoFit/>
            </a:bodyPr>
            <a:lstStyle>
              <a:lvl1pPr>
                <a:defRPr sz="4000">
                  <a:solidFill>
                    <a:srgbClr val="FFFFFF"/>
                  </a:solidFill>
                  <a:latin typeface="Segoe Pro Display Light"/>
                  <a:ea typeface="Segoe Pro Display Light"/>
                  <a:cs typeface="Segoe Pro Display Light"/>
                  <a:sym typeface="Segoe Pro Display Light"/>
                </a:defRPr>
              </a:lvl1pPr>
            </a:lstStyle>
            <a:p>
              <a:pPr defTabSz="896042">
                <a:defRPr/>
              </a:pPr>
              <a:r>
                <a:rPr sz="2000" kern="0">
                  <a:latin typeface="Segoe UI Light"/>
                </a:rPr>
                <a:t>CodePush</a:t>
              </a:r>
            </a:p>
          </p:txBody>
        </p:sp>
        <p:sp>
          <p:nvSpPr>
            <p:cNvPr id="33" name="Shape 143"/>
            <p:cNvSpPr/>
            <p:nvPr/>
          </p:nvSpPr>
          <p:spPr>
            <a:xfrm>
              <a:off x="4705487" y="11674820"/>
              <a:ext cx="2623591" cy="564461"/>
            </a:xfrm>
            <a:prstGeom prst="rect">
              <a:avLst/>
            </a:prstGeom>
            <a:ln w="12700">
              <a:miter lim="400000"/>
            </a:ln>
            <a:extLst>
              <a:ext uri="{C572A759-6A51-4108-AA02-DFA0A04FC94B}">
                <ma14:wrappingTextBoxFlag xmlns:ma14="http://schemas.microsoft.com/office/mac/drawingml/2011/main" val="1"/>
              </a:ext>
            </a:extLst>
          </p:spPr>
          <p:txBody>
            <a:bodyPr wrap="none" lIns="25391" tIns="25391" rIns="25391" bIns="25391" anchor="ctr">
              <a:spAutoFit/>
            </a:bodyPr>
            <a:lstStyle>
              <a:lvl1pPr>
                <a:defRPr sz="3000">
                  <a:solidFill>
                    <a:srgbClr val="FFFFFF"/>
                  </a:solidFill>
                  <a:latin typeface="Segoe Pro Display"/>
                  <a:ea typeface="Segoe Pro Display"/>
                  <a:cs typeface="Segoe Pro Display"/>
                  <a:sym typeface="Segoe Pro Display"/>
                </a:defRPr>
              </a:lvl1pPr>
            </a:lstStyle>
            <a:p>
              <a:pPr defTabSz="896042">
                <a:defRPr/>
              </a:pPr>
              <a:r>
                <a:rPr sz="1500" kern="0">
                  <a:latin typeface="Segoe UI Light"/>
                </a:rPr>
                <a:t>Analytics • Push</a:t>
              </a:r>
            </a:p>
          </p:txBody>
        </p:sp>
        <p:sp>
          <p:nvSpPr>
            <p:cNvPr id="34" name="Shape 144"/>
            <p:cNvSpPr/>
            <p:nvPr/>
          </p:nvSpPr>
          <p:spPr>
            <a:xfrm>
              <a:off x="10439170" y="11674820"/>
              <a:ext cx="3345250" cy="564461"/>
            </a:xfrm>
            <a:prstGeom prst="rect">
              <a:avLst/>
            </a:prstGeom>
            <a:ln w="12700">
              <a:miter lim="400000"/>
            </a:ln>
            <a:extLst>
              <a:ext uri="{C572A759-6A51-4108-AA02-DFA0A04FC94B}">
                <ma14:wrappingTextBoxFlag xmlns:ma14="http://schemas.microsoft.com/office/mac/drawingml/2011/main" val="1"/>
              </a:ext>
            </a:extLst>
          </p:spPr>
          <p:txBody>
            <a:bodyPr wrap="none" lIns="25391" tIns="25391" rIns="25391" bIns="25391" anchor="ctr">
              <a:spAutoFit/>
            </a:bodyPr>
            <a:lstStyle>
              <a:lvl1pPr>
                <a:defRPr sz="3000">
                  <a:solidFill>
                    <a:srgbClr val="FFFFFF"/>
                  </a:solidFill>
                  <a:latin typeface="Segoe Pro Display"/>
                  <a:ea typeface="Segoe Pro Display"/>
                  <a:cs typeface="Segoe Pro Display"/>
                  <a:sym typeface="Segoe Pro Display"/>
                </a:defRPr>
              </a:lvl1pPr>
            </a:lstStyle>
            <a:p>
              <a:pPr defTabSz="896042">
                <a:defRPr/>
              </a:pPr>
              <a:r>
                <a:rPr sz="1500" kern="0">
                  <a:latin typeface="Segoe UI Light"/>
                </a:rPr>
                <a:t>Tables • Auth • Push</a:t>
              </a:r>
            </a:p>
          </p:txBody>
        </p:sp>
        <p:sp>
          <p:nvSpPr>
            <p:cNvPr id="35" name="Shape 145"/>
            <p:cNvSpPr/>
            <p:nvPr/>
          </p:nvSpPr>
          <p:spPr>
            <a:xfrm>
              <a:off x="17158182" y="11670238"/>
              <a:ext cx="1985057" cy="573629"/>
            </a:xfrm>
            <a:prstGeom prst="rect">
              <a:avLst/>
            </a:prstGeom>
            <a:ln w="12700">
              <a:miter lim="400000"/>
            </a:ln>
            <a:extLst>
              <a:ext uri="{C572A759-6A51-4108-AA02-DFA0A04FC94B}">
                <ma14:wrappingTextBoxFlag xmlns:ma14="http://schemas.microsoft.com/office/mac/drawingml/2011/main" val="1"/>
              </a:ext>
            </a:extLst>
          </p:spPr>
          <p:txBody>
            <a:bodyPr wrap="none" lIns="25391" tIns="25391" rIns="25391" bIns="25391" anchor="ctr">
              <a:spAutoFit/>
            </a:bodyPr>
            <a:lstStyle>
              <a:lvl1pPr>
                <a:defRPr sz="3000">
                  <a:solidFill>
                    <a:srgbClr val="FFFFFF"/>
                  </a:solidFill>
                  <a:latin typeface="Segoe Pro Display"/>
                  <a:ea typeface="Segoe Pro Display"/>
                  <a:cs typeface="Segoe Pro Display"/>
                  <a:sym typeface="Segoe Pro Display"/>
                </a:defRPr>
              </a:lvl1pPr>
            </a:lstStyle>
            <a:p>
              <a:pPr defTabSz="896042">
                <a:defRPr/>
              </a:pPr>
              <a:r>
                <a:rPr sz="1500" kern="0">
                  <a:latin typeface="Segoe UI Light"/>
                </a:rPr>
                <a:t>Distribution</a:t>
              </a:r>
            </a:p>
          </p:txBody>
        </p:sp>
      </p:grpSp>
      <p:grpSp>
        <p:nvGrpSpPr>
          <p:cNvPr id="36" name="Group 35"/>
          <p:cNvGrpSpPr/>
          <p:nvPr/>
        </p:nvGrpSpPr>
        <p:grpSpPr>
          <a:xfrm>
            <a:off x="2263820" y="3743193"/>
            <a:ext cx="1523352" cy="1523352"/>
            <a:chOff x="4524375" y="7502521"/>
            <a:chExt cx="3048000" cy="3048001"/>
          </a:xfrm>
        </p:grpSpPr>
        <p:sp>
          <p:nvSpPr>
            <p:cNvPr id="37" name="Shape 131"/>
            <p:cNvSpPr/>
            <p:nvPr/>
          </p:nvSpPr>
          <p:spPr>
            <a:xfrm>
              <a:off x="4524375" y="7502521"/>
              <a:ext cx="3048000" cy="3048001"/>
            </a:xfrm>
            <a:prstGeom prst="ellipse">
              <a:avLst/>
            </a:prstGeom>
            <a:solidFill>
              <a:srgbClr val="FFFFFF"/>
            </a:solidFill>
            <a:ln w="12700">
              <a:miter lim="400000"/>
            </a:ln>
          </p:spPr>
          <p:txBody>
            <a:bodyPr lIns="25391" tIns="25391" rIns="25391" bIns="25391" anchor="ctr"/>
            <a:lstStyle/>
            <a:p>
              <a:pPr defTabSz="896042">
                <a:defRPr sz="3200">
                  <a:solidFill>
                    <a:srgbClr val="FFFFFF"/>
                  </a:solidFill>
                </a:defRPr>
              </a:pPr>
              <a:endParaRPr sz="1600" kern="0">
                <a:solidFill>
                  <a:srgbClr val="FFFFFF"/>
                </a:solidFill>
                <a:latin typeface="Segoe UI Light"/>
              </a:endParaRPr>
            </a:p>
          </p:txBody>
        </p:sp>
        <p:pic>
          <p:nvPicPr>
            <p:cNvPr id="38" name="Picture 37"/>
            <p:cNvPicPr>
              <a:picLocks noChangeAspect="1"/>
            </p:cNvPicPr>
            <p:nvPr/>
          </p:nvPicPr>
          <p:blipFill>
            <a:blip r:embed="rId8"/>
            <a:stretch>
              <a:fillRect/>
            </a:stretch>
          </p:blipFill>
          <p:spPr>
            <a:xfrm>
              <a:off x="5463849" y="8177208"/>
              <a:ext cx="1168400" cy="1698627"/>
            </a:xfrm>
            <a:prstGeom prst="rect">
              <a:avLst/>
            </a:prstGeom>
          </p:spPr>
        </p:pic>
      </p:grpSp>
      <p:sp>
        <p:nvSpPr>
          <p:cNvPr id="39" name="Shape 164"/>
          <p:cNvSpPr/>
          <p:nvPr/>
        </p:nvSpPr>
        <p:spPr>
          <a:xfrm>
            <a:off x="3458480" y="4305378"/>
            <a:ext cx="5262641" cy="605276"/>
          </a:xfrm>
          <a:prstGeom prst="rect">
            <a:avLst/>
          </a:prstGeom>
          <a:ln w="12700">
            <a:miter lim="400000"/>
          </a:ln>
          <a:extLst>
            <a:ext uri="{C572A759-6A51-4108-AA02-DFA0A04FC94B}">
              <ma14:wrappingTextBoxFlag xmlns:ma14="http://schemas.microsoft.com/office/mac/drawingml/2011/main" val="1"/>
            </a:ext>
          </a:extLst>
        </p:spPr>
        <p:txBody>
          <a:bodyPr wrap="none" lIns="25391" tIns="25391" rIns="25391" bIns="25391" anchor="ctr">
            <a:spAutoFit/>
          </a:bodyPr>
          <a:lstStyle>
            <a:lvl1pPr>
              <a:defRPr sz="8000">
                <a:solidFill>
                  <a:srgbClr val="FFFFFF"/>
                </a:solidFill>
                <a:latin typeface="Segoe Pro Display Light"/>
                <a:ea typeface="Segoe Pro Display Light"/>
                <a:cs typeface="Segoe Pro Display Light"/>
                <a:sym typeface="Segoe Pro Display Light"/>
              </a:defRPr>
            </a:lvl1pPr>
          </a:lstStyle>
          <a:p>
            <a:pPr algn="ctr" defTabSz="896042">
              <a:defRPr/>
            </a:pPr>
            <a:r>
              <a:rPr sz="3600" kern="0" dirty="0">
                <a:latin typeface="Segoe UI Light"/>
              </a:rPr>
              <a:t>Visual Studio Mobile Center</a:t>
            </a:r>
            <a:endParaRPr lang="en-US" sz="3600" kern="0" dirty="0">
              <a:latin typeface="Segoe UI Light"/>
            </a:endParaRPr>
          </a:p>
        </p:txBody>
      </p:sp>
      <p:grpSp>
        <p:nvGrpSpPr>
          <p:cNvPr id="40" name="Group 121"/>
          <p:cNvGrpSpPr/>
          <p:nvPr/>
        </p:nvGrpSpPr>
        <p:grpSpPr>
          <a:xfrm>
            <a:off x="2263820" y="817088"/>
            <a:ext cx="1523352" cy="1523352"/>
            <a:chOff x="0" y="0"/>
            <a:chExt cx="3048000" cy="3048000"/>
          </a:xfrm>
        </p:grpSpPr>
        <p:sp>
          <p:nvSpPr>
            <p:cNvPr id="41" name="Shape 119"/>
            <p:cNvSpPr/>
            <p:nvPr/>
          </p:nvSpPr>
          <p:spPr>
            <a:xfrm>
              <a:off x="0" y="0"/>
              <a:ext cx="3048000" cy="3048000"/>
            </a:xfrm>
            <a:prstGeom prst="ellipse">
              <a:avLst/>
            </a:prstGeom>
            <a:solidFill>
              <a:srgbClr val="FFFFFF"/>
            </a:solidFill>
            <a:ln w="12700" cap="flat">
              <a:noFill/>
              <a:miter lim="400000"/>
            </a:ln>
            <a:effectLst/>
          </p:spPr>
          <p:txBody>
            <a:bodyPr wrap="square" lIns="25391" tIns="25391" rIns="25391" bIns="25391" numCol="1" anchor="ctr">
              <a:noAutofit/>
            </a:bodyPr>
            <a:lstStyle/>
            <a:p>
              <a:pPr defTabSz="896042">
                <a:defRPr sz="3200">
                  <a:solidFill>
                    <a:srgbClr val="FFFFFF"/>
                  </a:solidFill>
                </a:defRPr>
              </a:pPr>
              <a:endParaRPr sz="1600" kern="0">
                <a:solidFill>
                  <a:srgbClr val="FFFFFF"/>
                </a:solidFill>
                <a:latin typeface="Segoe UI Light"/>
              </a:endParaRPr>
            </a:p>
          </p:txBody>
        </p:sp>
        <p:pic>
          <p:nvPicPr>
            <p:cNvPr id="42" name="pasted-image.pdf"/>
            <p:cNvPicPr>
              <a:picLocks noChangeAspect="1"/>
            </p:cNvPicPr>
            <p:nvPr/>
          </p:nvPicPr>
          <p:blipFill>
            <a:blip r:embed="rId9">
              <a:extLst/>
            </a:blip>
            <a:stretch>
              <a:fillRect/>
            </a:stretch>
          </p:blipFill>
          <p:spPr>
            <a:xfrm>
              <a:off x="577850" y="1039668"/>
              <a:ext cx="1892300" cy="1079500"/>
            </a:xfrm>
            <a:prstGeom prst="rect">
              <a:avLst/>
            </a:prstGeom>
            <a:ln w="12700" cap="flat">
              <a:noFill/>
              <a:miter lim="400000"/>
            </a:ln>
            <a:effectLst/>
          </p:spPr>
        </p:pic>
      </p:grpSp>
    </p:spTree>
    <p:extLst>
      <p:ext uri="{BB962C8B-B14F-4D97-AF65-F5344CB8AC3E}">
        <p14:creationId xmlns:p14="http://schemas.microsoft.com/office/powerpoint/2010/main" val="13971915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23"/>
                                        </p:tgtEl>
                                      </p:cBhvr>
                                    </p:animEffect>
                                    <p:set>
                                      <p:cBhvr>
                                        <p:cTn id="7" dur="1" fill="hold">
                                          <p:stCondLst>
                                            <p:cond delay="999"/>
                                          </p:stCondLst>
                                        </p:cTn>
                                        <p:tgtEl>
                                          <p:spTgt spid="23"/>
                                        </p:tgtEl>
                                        <p:attrNameLst>
                                          <p:attrName>style.visibility</p:attrName>
                                        </p:attrNameLst>
                                      </p:cBhvr>
                                      <p:to>
                                        <p:strVal val="hidden"/>
                                      </p:to>
                                    </p:set>
                                  </p:childTnLst>
                                </p:cTn>
                              </p:par>
                              <p:par>
                                <p:cTn id="8" presetID="0" presetClass="path" presetSubtype="0" accel="50000" decel="50000" fill="hold" nodeType="withEffect">
                                  <p:stCondLst>
                                    <p:cond delay="0"/>
                                  </p:stCondLst>
                                  <p:childTnLst>
                                    <p:animMotion origin="layout" path="M -1.35417E-6 -4.07407E-6 L 0.24856 0.21435 " pathEditMode="relative" rAng="0" ptsTypes="AA">
                                      <p:cBhvr>
                                        <p:cTn id="9" dur="1000" fill="hold"/>
                                        <p:tgtEl>
                                          <p:spTgt spid="40"/>
                                        </p:tgtEl>
                                        <p:attrNameLst>
                                          <p:attrName>ppt_x</p:attrName>
                                          <p:attrName>ppt_y</p:attrName>
                                        </p:attrNameLst>
                                      </p:cBhvr>
                                      <p:rCtr x="12441" y="10706"/>
                                    </p:animMotion>
                                  </p:childTnLst>
                                </p:cTn>
                              </p:par>
                              <p:par>
                                <p:cTn id="10" presetID="0" presetClass="path" presetSubtype="0" accel="50000" decel="50000" fill="hold" nodeType="withEffect">
                                  <p:stCondLst>
                                    <p:cond delay="0"/>
                                  </p:stCondLst>
                                  <p:childTnLst>
                                    <p:animMotion origin="layout" path="M -4.58333E-6 -7.40741E-7 L -0.00143 0.21632 " pathEditMode="relative" rAng="0" ptsTypes="AA">
                                      <p:cBhvr>
                                        <p:cTn id="11" dur="1000" fill="hold"/>
                                        <p:tgtEl>
                                          <p:spTgt spid="10"/>
                                        </p:tgtEl>
                                        <p:attrNameLst>
                                          <p:attrName>ppt_x</p:attrName>
                                          <p:attrName>ppt_y</p:attrName>
                                        </p:attrNameLst>
                                      </p:cBhvr>
                                      <p:rCtr x="-59" y="10903"/>
                                    </p:animMotion>
                                  </p:childTnLst>
                                </p:cTn>
                              </p:par>
                              <p:par>
                                <p:cTn id="12" presetID="0" presetClass="path" presetSubtype="0" accel="50000" decel="50000" fill="hold" nodeType="withEffect">
                                  <p:stCondLst>
                                    <p:cond delay="0"/>
                                  </p:stCondLst>
                                  <p:childTnLst>
                                    <p:animMotion origin="layout" path="M -4.58333E-6 -4.07407E-6 L -0.24909 0.21435 " pathEditMode="relative" rAng="0" ptsTypes="AA">
                                      <p:cBhvr>
                                        <p:cTn id="13" dur="1000" fill="hold"/>
                                        <p:tgtEl>
                                          <p:spTgt spid="13"/>
                                        </p:tgtEl>
                                        <p:attrNameLst>
                                          <p:attrName>ppt_x</p:attrName>
                                          <p:attrName>ppt_y</p:attrName>
                                        </p:attrNameLst>
                                      </p:cBhvr>
                                      <p:rCtr x="-12500" y="10706"/>
                                    </p:animMotion>
                                  </p:childTnLst>
                                </p:cTn>
                              </p:par>
                              <p:par>
                                <p:cTn id="14" presetID="0" presetClass="path" presetSubtype="0" accel="50000" decel="50000" fill="hold" nodeType="withEffect">
                                  <p:stCondLst>
                                    <p:cond delay="0"/>
                                  </p:stCondLst>
                                  <p:childTnLst>
                                    <p:animMotion origin="layout" path="M -2.70833E-6 2.77778E-6 L -0.25026 -0.2125 " pathEditMode="relative" rAng="0" ptsTypes="AA">
                                      <p:cBhvr>
                                        <p:cTn id="15" dur="1000" fill="hold"/>
                                        <p:tgtEl>
                                          <p:spTgt spid="16"/>
                                        </p:tgtEl>
                                        <p:attrNameLst>
                                          <p:attrName>ppt_x</p:attrName>
                                          <p:attrName>ppt_y</p:attrName>
                                        </p:attrNameLst>
                                      </p:cBhvr>
                                      <p:rCtr x="-12500" y="-10613"/>
                                    </p:animMotion>
                                  </p:childTnLst>
                                </p:cTn>
                              </p:par>
                              <p:par>
                                <p:cTn id="16" presetID="0" presetClass="path" presetSubtype="0" accel="50000" decel="50000" fill="hold" nodeType="withEffect">
                                  <p:stCondLst>
                                    <p:cond delay="0"/>
                                  </p:stCondLst>
                                  <p:childTnLst>
                                    <p:animMotion origin="layout" path="M -4.58333E-6 -4.81481E-6 L -0.00026 -0.20844 " pathEditMode="relative" rAng="0" ptsTypes="AA">
                                      <p:cBhvr>
                                        <p:cTn id="17" dur="1000" fill="hold"/>
                                        <p:tgtEl>
                                          <p:spTgt spid="20"/>
                                        </p:tgtEl>
                                        <p:attrNameLst>
                                          <p:attrName>ppt_x</p:attrName>
                                          <p:attrName>ppt_y</p:attrName>
                                        </p:attrNameLst>
                                      </p:cBhvr>
                                      <p:rCtr x="0" y="-10509"/>
                                    </p:animMotion>
                                  </p:childTnLst>
                                </p:cTn>
                              </p:par>
                              <p:par>
                                <p:cTn id="18" presetID="0" presetClass="path" presetSubtype="0" accel="50000" decel="50000" fill="hold" nodeType="withEffect">
                                  <p:stCondLst>
                                    <p:cond delay="0"/>
                                  </p:stCondLst>
                                  <p:childTnLst>
                                    <p:animMotion origin="layout" path="M -0.00033 -0.00034 L 0.24856 -0.21053 " pathEditMode="relative" ptsTypes="AA">
                                      <p:cBhvr>
                                        <p:cTn id="19" dur="1000" fill="hold"/>
                                        <p:tgtEl>
                                          <p:spTgt spid="36"/>
                                        </p:tgtEl>
                                        <p:attrNameLst>
                                          <p:attrName>ppt_x</p:attrName>
                                          <p:attrName>ppt_y</p:attrName>
                                        </p:attrNameLst>
                                      </p:cBhvr>
                                    </p:animMotion>
                                  </p:childTnLst>
                                </p:cTn>
                              </p:par>
                            </p:childTnLst>
                          </p:cTn>
                        </p:par>
                        <p:par>
                          <p:cTn id="20" fill="hold">
                            <p:stCondLst>
                              <p:cond delay="1000"/>
                            </p:stCondLst>
                            <p:childTnLst>
                              <p:par>
                                <p:cTn id="21" presetID="1" presetClass="exit" presetSubtype="0" fill="hold" nodeType="afterEffect">
                                  <p:stCondLst>
                                    <p:cond delay="0"/>
                                  </p:stCondLst>
                                  <p:childTnLst>
                                    <p:set>
                                      <p:cBhvr>
                                        <p:cTn id="22" dur="1" fill="hold">
                                          <p:stCondLst>
                                            <p:cond delay="0"/>
                                          </p:stCondLst>
                                        </p:cTn>
                                        <p:tgtEl>
                                          <p:spTgt spid="40"/>
                                        </p:tgtEl>
                                        <p:attrNameLst>
                                          <p:attrName>style.visibility</p:attrName>
                                        </p:attrNameLst>
                                      </p:cBhvr>
                                      <p:to>
                                        <p:strVal val="hidden"/>
                                      </p:to>
                                    </p:set>
                                  </p:childTnLst>
                                </p:cTn>
                              </p:par>
                            </p:childTnLst>
                          </p:cTn>
                        </p:par>
                        <p:par>
                          <p:cTn id="23" fill="hold">
                            <p:stCondLst>
                              <p:cond delay="1000"/>
                            </p:stCondLst>
                            <p:childTnLst>
                              <p:par>
                                <p:cTn id="24" presetID="1" presetClass="exit" presetSubtype="0" fill="hold" nodeType="afterEffect">
                                  <p:stCondLst>
                                    <p:cond delay="0"/>
                                  </p:stCondLst>
                                  <p:childTnLst>
                                    <p:set>
                                      <p:cBhvr>
                                        <p:cTn id="25" dur="1" fill="hold">
                                          <p:stCondLst>
                                            <p:cond delay="0"/>
                                          </p:stCondLst>
                                        </p:cTn>
                                        <p:tgtEl>
                                          <p:spTgt spid="10"/>
                                        </p:tgtEl>
                                        <p:attrNameLst>
                                          <p:attrName>style.visibility</p:attrName>
                                        </p:attrNameLst>
                                      </p:cBhvr>
                                      <p:to>
                                        <p:strVal val="hidden"/>
                                      </p:to>
                                    </p:set>
                                  </p:childTnLst>
                                </p:cTn>
                              </p:par>
                            </p:childTnLst>
                          </p:cTn>
                        </p:par>
                        <p:par>
                          <p:cTn id="26" fill="hold">
                            <p:stCondLst>
                              <p:cond delay="1000"/>
                            </p:stCondLst>
                            <p:childTnLst>
                              <p:par>
                                <p:cTn id="27" presetID="1" presetClass="exit" presetSubtype="0" fill="hold" nodeType="afterEffect">
                                  <p:stCondLst>
                                    <p:cond delay="0"/>
                                  </p:stCondLst>
                                  <p:childTnLst>
                                    <p:set>
                                      <p:cBhvr>
                                        <p:cTn id="28" dur="1" fill="hold">
                                          <p:stCondLst>
                                            <p:cond delay="0"/>
                                          </p:stCondLst>
                                        </p:cTn>
                                        <p:tgtEl>
                                          <p:spTgt spid="13"/>
                                        </p:tgtEl>
                                        <p:attrNameLst>
                                          <p:attrName>style.visibility</p:attrName>
                                        </p:attrNameLst>
                                      </p:cBhvr>
                                      <p:to>
                                        <p:strVal val="hidden"/>
                                      </p:to>
                                    </p:set>
                                  </p:childTnLst>
                                </p:cTn>
                              </p:par>
                            </p:childTnLst>
                          </p:cTn>
                        </p:par>
                        <p:par>
                          <p:cTn id="29" fill="hold">
                            <p:stCondLst>
                              <p:cond delay="1000"/>
                            </p:stCondLst>
                            <p:childTnLst>
                              <p:par>
                                <p:cTn id="30" presetID="1" presetClass="exit" presetSubtype="0" fill="hold" nodeType="afterEffect">
                                  <p:stCondLst>
                                    <p:cond delay="0"/>
                                  </p:stCondLst>
                                  <p:childTnLst>
                                    <p:set>
                                      <p:cBhvr>
                                        <p:cTn id="31" dur="1" fill="hold">
                                          <p:stCondLst>
                                            <p:cond delay="0"/>
                                          </p:stCondLst>
                                        </p:cTn>
                                        <p:tgtEl>
                                          <p:spTgt spid="16"/>
                                        </p:tgtEl>
                                        <p:attrNameLst>
                                          <p:attrName>style.visibility</p:attrName>
                                        </p:attrNameLst>
                                      </p:cBhvr>
                                      <p:to>
                                        <p:strVal val="hidden"/>
                                      </p:to>
                                    </p:set>
                                  </p:childTnLst>
                                </p:cTn>
                              </p:par>
                            </p:childTnLst>
                          </p:cTn>
                        </p:par>
                        <p:par>
                          <p:cTn id="32" fill="hold">
                            <p:stCondLst>
                              <p:cond delay="1000"/>
                            </p:stCondLst>
                            <p:childTnLst>
                              <p:par>
                                <p:cTn id="33" presetID="1" presetClass="exit" presetSubtype="0" fill="hold" nodeType="afterEffect">
                                  <p:stCondLst>
                                    <p:cond delay="0"/>
                                  </p:stCondLst>
                                  <p:childTnLst>
                                    <p:set>
                                      <p:cBhvr>
                                        <p:cTn id="34" dur="1" fill="hold">
                                          <p:stCondLst>
                                            <p:cond delay="0"/>
                                          </p:stCondLst>
                                        </p:cTn>
                                        <p:tgtEl>
                                          <p:spTgt spid="20"/>
                                        </p:tgtEl>
                                        <p:attrNameLst>
                                          <p:attrName>style.visibility</p:attrName>
                                        </p:attrNameLst>
                                      </p:cBhvr>
                                      <p:to>
                                        <p:strVal val="hidden"/>
                                      </p:to>
                                    </p:set>
                                  </p:childTnLst>
                                </p:cTn>
                              </p:par>
                            </p:childTnLst>
                          </p:cTn>
                        </p:par>
                        <p:par>
                          <p:cTn id="35" fill="hold">
                            <p:stCondLst>
                              <p:cond delay="1000"/>
                            </p:stCondLst>
                            <p:childTnLst>
                              <p:par>
                                <p:cTn id="36" presetID="1" presetClass="exit" presetSubtype="0" fill="hold" nodeType="afterEffect">
                                  <p:stCondLst>
                                    <p:cond delay="0"/>
                                  </p:stCondLst>
                                  <p:childTnLst>
                                    <p:set>
                                      <p:cBhvr>
                                        <p:cTn id="37" dur="1" fill="hold">
                                          <p:stCondLst>
                                            <p:cond delay="0"/>
                                          </p:stCondLst>
                                        </p:cTn>
                                        <p:tgtEl>
                                          <p:spTgt spid="36"/>
                                        </p:tgtEl>
                                        <p:attrNameLst>
                                          <p:attrName>style.visibility</p:attrName>
                                        </p:attrNameLst>
                                      </p:cBhvr>
                                      <p:to>
                                        <p:strVal val="hidden"/>
                                      </p:to>
                                    </p:set>
                                  </p:childTnLst>
                                </p:cTn>
                              </p:par>
                              <p:par>
                                <p:cTn id="38" presetID="45"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1000"/>
                                        <p:tgtEl>
                                          <p:spTgt spid="8"/>
                                        </p:tgtEl>
                                      </p:cBhvr>
                                    </p:animEffect>
                                    <p:anim calcmode="lin" valueType="num">
                                      <p:cBhvr>
                                        <p:cTn id="41" dur="1000" fill="hold"/>
                                        <p:tgtEl>
                                          <p:spTgt spid="8"/>
                                        </p:tgtEl>
                                        <p:attrNameLst>
                                          <p:attrName>ppt_w</p:attrName>
                                        </p:attrNameLst>
                                      </p:cBhvr>
                                      <p:tavLst>
                                        <p:tav tm="0" fmla="#ppt_w*sin(2.5*pi*$)">
                                          <p:val>
                                            <p:fltVal val="0"/>
                                          </p:val>
                                        </p:tav>
                                        <p:tav tm="100000">
                                          <p:val>
                                            <p:fltVal val="1"/>
                                          </p:val>
                                        </p:tav>
                                      </p:tavLst>
                                    </p:anim>
                                    <p:anim calcmode="lin" valueType="num">
                                      <p:cBhvr>
                                        <p:cTn id="42" dur="1000" fill="hold"/>
                                        <p:tgtEl>
                                          <p:spTgt spid="8"/>
                                        </p:tgtEl>
                                        <p:attrNameLst>
                                          <p:attrName>ppt_h</p:attrName>
                                        </p:attrNameLst>
                                      </p:cBhvr>
                                      <p:tavLst>
                                        <p:tav tm="0">
                                          <p:val>
                                            <p:strVal val="#ppt_h"/>
                                          </p:val>
                                        </p:tav>
                                        <p:tav tm="100000">
                                          <p:val>
                                            <p:strVal val="#ppt_h"/>
                                          </p:val>
                                        </p:tav>
                                      </p:tavLst>
                                    </p:anim>
                                  </p:childTnLst>
                                </p:cTn>
                              </p:par>
                              <p:par>
                                <p:cTn id="43" presetID="45" presetClass="entr" presetSubtype="0" fill="hold" nodeType="with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1000"/>
                                        <p:tgtEl>
                                          <p:spTgt spid="2"/>
                                        </p:tgtEl>
                                      </p:cBhvr>
                                    </p:animEffect>
                                    <p:anim calcmode="lin" valueType="num">
                                      <p:cBhvr>
                                        <p:cTn id="46" dur="1000" fill="hold"/>
                                        <p:tgtEl>
                                          <p:spTgt spid="2"/>
                                        </p:tgtEl>
                                        <p:attrNameLst>
                                          <p:attrName>ppt_w</p:attrName>
                                        </p:attrNameLst>
                                      </p:cBhvr>
                                      <p:tavLst>
                                        <p:tav tm="0" fmla="#ppt_w*sin(2.5*pi*$)">
                                          <p:val>
                                            <p:fltVal val="0"/>
                                          </p:val>
                                        </p:tav>
                                        <p:tav tm="100000">
                                          <p:val>
                                            <p:fltVal val="1"/>
                                          </p:val>
                                        </p:tav>
                                      </p:tavLst>
                                    </p:anim>
                                    <p:anim calcmode="lin" valueType="num">
                                      <p:cBhvr>
                                        <p:cTn id="47" dur="1000" fill="hold"/>
                                        <p:tgtEl>
                                          <p:spTgt spid="2"/>
                                        </p:tgtEl>
                                        <p:attrNameLst>
                                          <p:attrName>ppt_h</p:attrName>
                                        </p:attrNameLst>
                                      </p:cBhvr>
                                      <p:tavLst>
                                        <p:tav tm="0">
                                          <p:val>
                                            <p:strVal val="#ppt_h"/>
                                          </p:val>
                                        </p:tav>
                                        <p:tav tm="100000">
                                          <p:val>
                                            <p:strVal val="#ppt_h"/>
                                          </p:val>
                                        </p:tav>
                                      </p:tavLst>
                                    </p:anim>
                                  </p:childTnLst>
                                </p:cTn>
                              </p:par>
                              <p:par>
                                <p:cTn id="48" presetID="9" presetClass="entr" fill="hold" grpId="0" nodeType="withEffect">
                                  <p:stCondLst>
                                    <p:cond delay="0"/>
                                  </p:stCondLst>
                                  <p:iterate>
                                    <p:tmAbs val="0"/>
                                  </p:iterate>
                                  <p:childTnLst>
                                    <p:set>
                                      <p:cBhvr>
                                        <p:cTn id="49" fill="hold"/>
                                        <p:tgtEl>
                                          <p:spTgt spid="39"/>
                                        </p:tgtEl>
                                        <p:attrNameLst>
                                          <p:attrName>style.visibility</p:attrName>
                                        </p:attrNameLst>
                                      </p:cBhvr>
                                      <p:to>
                                        <p:strVal val="visible"/>
                                      </p:to>
                                    </p:set>
                                    <p:animEffect transition="in" filter="dissolve">
                                      <p:cBhvr>
                                        <p:cTn id="50" dur="1000"/>
                                        <p:tgtEl>
                                          <p:spTgt spid="39"/>
                                        </p:tgtEl>
                                      </p:cBhvr>
                                    </p:animEffect>
                                  </p:childTnLst>
                                </p:cTn>
                              </p:par>
                            </p:childTnLst>
                          </p:cTn>
                        </p:par>
                        <p:par>
                          <p:cTn id="51" fill="hold">
                            <p:stCondLst>
                              <p:cond delay="2000"/>
                            </p:stCondLst>
                            <p:childTnLst>
                              <p:par>
                                <p:cTn id="52" presetID="32" presetClass="emph" presetSubtype="0" fill="hold" nodeType="afterEffect">
                                  <p:stCondLst>
                                    <p:cond delay="0"/>
                                  </p:stCondLst>
                                  <p:childTnLst>
                                    <p:animRot by="120000">
                                      <p:cBhvr>
                                        <p:cTn id="53" dur="100" fill="hold">
                                          <p:stCondLst>
                                            <p:cond delay="0"/>
                                          </p:stCondLst>
                                        </p:cTn>
                                        <p:tgtEl>
                                          <p:spTgt spid="2"/>
                                        </p:tgtEl>
                                        <p:attrNameLst>
                                          <p:attrName>r</p:attrName>
                                        </p:attrNameLst>
                                      </p:cBhvr>
                                    </p:animRot>
                                    <p:animRot by="-240000">
                                      <p:cBhvr>
                                        <p:cTn id="54" dur="200" fill="hold">
                                          <p:stCondLst>
                                            <p:cond delay="200"/>
                                          </p:stCondLst>
                                        </p:cTn>
                                        <p:tgtEl>
                                          <p:spTgt spid="2"/>
                                        </p:tgtEl>
                                        <p:attrNameLst>
                                          <p:attrName>r</p:attrName>
                                        </p:attrNameLst>
                                      </p:cBhvr>
                                    </p:animRot>
                                    <p:animRot by="240000">
                                      <p:cBhvr>
                                        <p:cTn id="55" dur="200" fill="hold">
                                          <p:stCondLst>
                                            <p:cond delay="400"/>
                                          </p:stCondLst>
                                        </p:cTn>
                                        <p:tgtEl>
                                          <p:spTgt spid="2"/>
                                        </p:tgtEl>
                                        <p:attrNameLst>
                                          <p:attrName>r</p:attrName>
                                        </p:attrNameLst>
                                      </p:cBhvr>
                                    </p:animRot>
                                    <p:animRot by="-240000">
                                      <p:cBhvr>
                                        <p:cTn id="56" dur="200" fill="hold">
                                          <p:stCondLst>
                                            <p:cond delay="600"/>
                                          </p:stCondLst>
                                        </p:cTn>
                                        <p:tgtEl>
                                          <p:spTgt spid="2"/>
                                        </p:tgtEl>
                                        <p:attrNameLst>
                                          <p:attrName>r</p:attrName>
                                        </p:attrNameLst>
                                      </p:cBhvr>
                                    </p:animRot>
                                    <p:animRot by="120000">
                                      <p:cBhvr>
                                        <p:cTn id="57" dur="200" fill="hold">
                                          <p:stCondLst>
                                            <p:cond delay="800"/>
                                          </p:stCondLst>
                                        </p:cTn>
                                        <p:tgtEl>
                                          <p:spTgt spid="2"/>
                                        </p:tgtEl>
                                        <p:attrNameLst>
                                          <p:attrName>r</p:attrName>
                                        </p:attrNameLst>
                                      </p:cBhvr>
                                    </p:animRot>
                                  </p:childTnLst>
                                </p:cTn>
                              </p:par>
                            </p:childTnLst>
                          </p:cTn>
                        </p:par>
                        <p:par>
                          <p:cTn id="58" fill="hold">
                            <p:stCondLst>
                              <p:cond delay="3000"/>
                            </p:stCondLst>
                            <p:childTnLst>
                              <p:par>
                                <p:cTn id="59" presetID="32" presetClass="emph" presetSubtype="0" fill="hold" grpId="1" nodeType="afterEffect">
                                  <p:stCondLst>
                                    <p:cond delay="0"/>
                                  </p:stCondLst>
                                  <p:childTnLst>
                                    <p:animRot by="120000">
                                      <p:cBhvr>
                                        <p:cTn id="60" dur="100" fill="hold">
                                          <p:stCondLst>
                                            <p:cond delay="0"/>
                                          </p:stCondLst>
                                        </p:cTn>
                                        <p:tgtEl>
                                          <p:spTgt spid="8"/>
                                        </p:tgtEl>
                                        <p:attrNameLst>
                                          <p:attrName>r</p:attrName>
                                        </p:attrNameLst>
                                      </p:cBhvr>
                                    </p:animRot>
                                    <p:animRot by="-240000">
                                      <p:cBhvr>
                                        <p:cTn id="61" dur="200" fill="hold">
                                          <p:stCondLst>
                                            <p:cond delay="200"/>
                                          </p:stCondLst>
                                        </p:cTn>
                                        <p:tgtEl>
                                          <p:spTgt spid="8"/>
                                        </p:tgtEl>
                                        <p:attrNameLst>
                                          <p:attrName>r</p:attrName>
                                        </p:attrNameLst>
                                      </p:cBhvr>
                                    </p:animRot>
                                    <p:animRot by="240000">
                                      <p:cBhvr>
                                        <p:cTn id="62" dur="200" fill="hold">
                                          <p:stCondLst>
                                            <p:cond delay="400"/>
                                          </p:stCondLst>
                                        </p:cTn>
                                        <p:tgtEl>
                                          <p:spTgt spid="8"/>
                                        </p:tgtEl>
                                        <p:attrNameLst>
                                          <p:attrName>r</p:attrName>
                                        </p:attrNameLst>
                                      </p:cBhvr>
                                    </p:animRot>
                                    <p:animRot by="-240000">
                                      <p:cBhvr>
                                        <p:cTn id="63" dur="200" fill="hold">
                                          <p:stCondLst>
                                            <p:cond delay="600"/>
                                          </p:stCondLst>
                                        </p:cTn>
                                        <p:tgtEl>
                                          <p:spTgt spid="8"/>
                                        </p:tgtEl>
                                        <p:attrNameLst>
                                          <p:attrName>r</p:attrName>
                                        </p:attrNameLst>
                                      </p:cBhvr>
                                    </p:animRot>
                                    <p:animRot by="120000">
                                      <p:cBhvr>
                                        <p:cTn id="64"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39"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7" name="Rectangle: Rounded Corners 66"/>
          <p:cNvSpPr/>
          <p:nvPr/>
        </p:nvSpPr>
        <p:spPr>
          <a:xfrm>
            <a:off x="1584561" y="786611"/>
            <a:ext cx="9072935" cy="2652337"/>
          </a:xfrm>
          <a:prstGeom prst="roundRect">
            <a:avLst>
              <a:gd name="adj" fmla="val 13598"/>
            </a:avLst>
          </a:prstGeom>
          <a:solidFill>
            <a:schemeClr val="accent1"/>
          </a:solidFill>
          <a:ln w="38100" cap="rnd">
            <a:no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35" tIns="50735" rIns="50735" bIns="50735" numCol="1" spcCol="38100" rtlCol="0" anchor="ctr">
            <a:noAutofit/>
          </a:bodyPr>
          <a:lstStyle/>
          <a:p>
            <a:pPr algn="ctr" defTabSz="824433" hangingPunct="0">
              <a:defRPr/>
            </a:pPr>
            <a:endParaRPr lang="en-US" sz="3196">
              <a:solidFill>
                <a:srgbClr val="FFFFFF"/>
              </a:solidFill>
              <a:sym typeface="Helvetica Light"/>
            </a:endParaRPr>
          </a:p>
        </p:txBody>
      </p:sp>
      <p:pic>
        <p:nvPicPr>
          <p:cNvPr id="5" name="Picture 4"/>
          <p:cNvPicPr>
            <a:picLocks noChangeAspect="1"/>
          </p:cNvPicPr>
          <p:nvPr/>
        </p:nvPicPr>
        <p:blipFill>
          <a:blip r:embed="rId3"/>
          <a:stretch>
            <a:fillRect/>
          </a:stretch>
        </p:blipFill>
        <p:spPr>
          <a:xfrm>
            <a:off x="7391323" y="4356986"/>
            <a:ext cx="1099834" cy="1496048"/>
          </a:xfrm>
          <a:prstGeom prst="rect">
            <a:avLst/>
          </a:prstGeom>
        </p:spPr>
      </p:pic>
      <p:pic>
        <p:nvPicPr>
          <p:cNvPr id="7" name="Picture 6"/>
          <p:cNvPicPr>
            <a:picLocks noChangeAspect="1"/>
          </p:cNvPicPr>
          <p:nvPr/>
        </p:nvPicPr>
        <p:blipFill>
          <a:blip r:embed="rId4"/>
          <a:stretch>
            <a:fillRect/>
          </a:stretch>
        </p:blipFill>
        <p:spPr>
          <a:xfrm>
            <a:off x="2263745" y="1198011"/>
            <a:ext cx="875594" cy="310298"/>
          </a:xfrm>
          <a:prstGeom prst="rect">
            <a:avLst/>
          </a:prstGeom>
        </p:spPr>
      </p:pic>
      <p:pic>
        <p:nvPicPr>
          <p:cNvPr id="9" name="Picture 8"/>
          <p:cNvPicPr>
            <a:picLocks noChangeAspect="1"/>
          </p:cNvPicPr>
          <p:nvPr/>
        </p:nvPicPr>
        <p:blipFill>
          <a:blip r:embed="rId5"/>
          <a:stretch>
            <a:fillRect/>
          </a:stretch>
        </p:blipFill>
        <p:spPr>
          <a:xfrm>
            <a:off x="4330340" y="1149295"/>
            <a:ext cx="795716" cy="313370"/>
          </a:xfrm>
          <a:prstGeom prst="rect">
            <a:avLst/>
          </a:prstGeom>
        </p:spPr>
      </p:pic>
      <p:pic>
        <p:nvPicPr>
          <p:cNvPr id="10" name="Picture 9"/>
          <p:cNvPicPr>
            <a:picLocks noChangeAspect="1"/>
          </p:cNvPicPr>
          <p:nvPr/>
        </p:nvPicPr>
        <p:blipFill>
          <a:blip r:embed="rId6"/>
          <a:stretch>
            <a:fillRect/>
          </a:stretch>
        </p:blipFill>
        <p:spPr>
          <a:xfrm>
            <a:off x="6361689" y="1163121"/>
            <a:ext cx="1330290" cy="285720"/>
          </a:xfrm>
          <a:prstGeom prst="rect">
            <a:avLst/>
          </a:prstGeom>
        </p:spPr>
      </p:pic>
      <p:pic>
        <p:nvPicPr>
          <p:cNvPr id="14" name="Picture 13"/>
          <p:cNvPicPr>
            <a:picLocks noChangeAspect="1"/>
          </p:cNvPicPr>
          <p:nvPr/>
        </p:nvPicPr>
        <p:blipFill>
          <a:blip r:embed="rId7"/>
          <a:stretch>
            <a:fillRect/>
          </a:stretch>
        </p:blipFill>
        <p:spPr>
          <a:xfrm>
            <a:off x="8655282" y="1194574"/>
            <a:ext cx="1259627" cy="285720"/>
          </a:xfrm>
          <a:prstGeom prst="rect">
            <a:avLst/>
          </a:prstGeom>
        </p:spPr>
      </p:pic>
      <p:grpSp>
        <p:nvGrpSpPr>
          <p:cNvPr id="18" name="Group 17"/>
          <p:cNvGrpSpPr/>
          <p:nvPr/>
        </p:nvGrpSpPr>
        <p:grpSpPr>
          <a:xfrm>
            <a:off x="5326773" y="2570725"/>
            <a:ext cx="1440070" cy="429014"/>
            <a:chOff x="1069143" y="299060"/>
            <a:chExt cx="1465731" cy="436659"/>
          </a:xfrm>
        </p:grpSpPr>
        <p:pic>
          <p:nvPicPr>
            <p:cNvPr id="17" name="Picture 16"/>
            <p:cNvPicPr>
              <a:picLocks noChangeAspect="1"/>
            </p:cNvPicPr>
            <p:nvPr/>
          </p:nvPicPr>
          <p:blipFill>
            <a:blip r:embed="rId8"/>
            <a:stretch>
              <a:fillRect/>
            </a:stretch>
          </p:blipFill>
          <p:spPr>
            <a:xfrm>
              <a:off x="1069143" y="299060"/>
              <a:ext cx="335160" cy="410400"/>
            </a:xfrm>
            <a:prstGeom prst="rect">
              <a:avLst/>
            </a:prstGeom>
          </p:spPr>
        </p:pic>
        <p:sp>
          <p:nvSpPr>
            <p:cNvPr id="53" name="TextBox 52"/>
            <p:cNvSpPr txBox="1"/>
            <p:nvPr/>
          </p:nvSpPr>
          <p:spPr>
            <a:xfrm>
              <a:off x="1428152" y="381149"/>
              <a:ext cx="1106722" cy="3545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735" tIns="50735" rIns="50735" bIns="50735" numCol="1" spcCol="38100" rtlCol="0" anchor="ctr">
              <a:spAutoFit/>
            </a:bodyPr>
            <a:lstStyle/>
            <a:p>
              <a:pPr defTabSz="824433" hangingPunct="0">
                <a:defRPr/>
              </a:pPr>
              <a:r>
                <a:rPr lang="en-US" sz="1598">
                  <a:solidFill>
                    <a:srgbClr val="FFFFFF"/>
                  </a:solidFill>
                  <a:cs typeface="Segoe UI Semibold" panose="020B0702040204020203" pitchFamily="34" charset="0"/>
                  <a:sym typeface="Helvetica Light"/>
                </a:rPr>
                <a:t>Live Update</a:t>
              </a:r>
            </a:p>
          </p:txBody>
        </p:sp>
      </p:grpSp>
      <p:grpSp>
        <p:nvGrpSpPr>
          <p:cNvPr id="21" name="Group 20"/>
          <p:cNvGrpSpPr/>
          <p:nvPr/>
        </p:nvGrpSpPr>
        <p:grpSpPr>
          <a:xfrm>
            <a:off x="7829278" y="2626420"/>
            <a:ext cx="2082763" cy="490579"/>
            <a:chOff x="945613" y="3735903"/>
            <a:chExt cx="2119876" cy="499320"/>
          </a:xfrm>
        </p:grpSpPr>
        <p:pic>
          <p:nvPicPr>
            <p:cNvPr id="12" name="Picture 11"/>
            <p:cNvPicPr>
              <a:picLocks noChangeAspect="1"/>
            </p:cNvPicPr>
            <p:nvPr/>
          </p:nvPicPr>
          <p:blipFill>
            <a:blip r:embed="rId9"/>
            <a:stretch>
              <a:fillRect/>
            </a:stretch>
          </p:blipFill>
          <p:spPr>
            <a:xfrm>
              <a:off x="945613" y="3735903"/>
              <a:ext cx="519840" cy="499320"/>
            </a:xfrm>
            <a:prstGeom prst="rect">
              <a:avLst/>
            </a:prstGeom>
          </p:spPr>
        </p:pic>
        <p:sp>
          <p:nvSpPr>
            <p:cNvPr id="77" name="TextBox 76"/>
            <p:cNvSpPr txBox="1"/>
            <p:nvPr/>
          </p:nvSpPr>
          <p:spPr>
            <a:xfrm>
              <a:off x="1431118" y="3823660"/>
              <a:ext cx="1634371" cy="3545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735" tIns="50735" rIns="50735" bIns="50735" numCol="1" spcCol="38100" rtlCol="0" anchor="ctr">
              <a:spAutoFit/>
            </a:bodyPr>
            <a:lstStyle/>
            <a:p>
              <a:pPr defTabSz="824433" hangingPunct="0">
                <a:defRPr/>
              </a:pPr>
              <a:r>
                <a:rPr lang="en-US" sz="1598">
                  <a:solidFill>
                    <a:srgbClr val="FFFFFF"/>
                  </a:solidFill>
                  <a:cs typeface="Segoe UI Semibold" panose="020B0702040204020203" pitchFamily="34" charset="0"/>
                  <a:sym typeface="Helvetica Light"/>
                </a:rPr>
                <a:t>Push Notifications</a:t>
              </a:r>
            </a:p>
          </p:txBody>
        </p:sp>
      </p:grpSp>
      <p:grpSp>
        <p:nvGrpSpPr>
          <p:cNvPr id="22" name="Group 21"/>
          <p:cNvGrpSpPr/>
          <p:nvPr/>
        </p:nvGrpSpPr>
        <p:grpSpPr>
          <a:xfrm>
            <a:off x="2164209" y="2642013"/>
            <a:ext cx="1877907" cy="379303"/>
            <a:chOff x="398413" y="3004088"/>
            <a:chExt cx="1911369" cy="386061"/>
          </a:xfrm>
        </p:grpSpPr>
        <p:sp>
          <p:nvSpPr>
            <p:cNvPr id="63" name="TextBox 62"/>
            <p:cNvSpPr txBox="1"/>
            <p:nvPr/>
          </p:nvSpPr>
          <p:spPr>
            <a:xfrm>
              <a:off x="857364" y="3004088"/>
              <a:ext cx="1452418" cy="3545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735" tIns="50735" rIns="50735" bIns="50735" numCol="1" spcCol="38100" rtlCol="0" anchor="ctr">
              <a:spAutoFit/>
            </a:bodyPr>
            <a:lstStyle/>
            <a:p>
              <a:pPr defTabSz="824433" hangingPunct="0">
                <a:defRPr/>
              </a:pPr>
              <a:r>
                <a:rPr lang="en-US" sz="1598">
                  <a:solidFill>
                    <a:srgbClr val="FFFFFF"/>
                  </a:solidFill>
                  <a:cs typeface="Segoe UI Semibold" panose="020B0702040204020203" pitchFamily="34" charset="0"/>
                  <a:sym typeface="Helvetica Light"/>
                </a:rPr>
                <a:t>Crash Reporting</a:t>
              </a:r>
            </a:p>
          </p:txBody>
        </p:sp>
        <p:pic>
          <p:nvPicPr>
            <p:cNvPr id="78" name="Picture 77"/>
            <p:cNvPicPr>
              <a:picLocks noChangeAspect="1"/>
            </p:cNvPicPr>
            <p:nvPr/>
          </p:nvPicPr>
          <p:blipFill>
            <a:blip r:embed="rId10"/>
            <a:stretch>
              <a:fillRect/>
            </a:stretch>
          </p:blipFill>
          <p:spPr>
            <a:xfrm>
              <a:off x="398413" y="3007109"/>
              <a:ext cx="389880" cy="383040"/>
            </a:xfrm>
            <a:prstGeom prst="rect">
              <a:avLst/>
            </a:prstGeom>
          </p:spPr>
        </p:pic>
      </p:grpSp>
      <p:sp>
        <p:nvSpPr>
          <p:cNvPr id="68" name="TextBox 67"/>
          <p:cNvSpPr txBox="1"/>
          <p:nvPr/>
        </p:nvSpPr>
        <p:spPr>
          <a:xfrm>
            <a:off x="4000138" y="1621071"/>
            <a:ext cx="4151262" cy="5329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735" tIns="50735" rIns="50735" bIns="50735" numCol="1" spcCol="38100" rtlCol="0" anchor="ctr">
            <a:spAutoFit/>
          </a:bodyPr>
          <a:lstStyle/>
          <a:p>
            <a:pPr algn="ctr" defTabSz="824433" hangingPunct="0">
              <a:defRPr/>
            </a:pPr>
            <a:r>
              <a:rPr lang="en-US" sz="2797" dirty="0">
                <a:solidFill>
                  <a:srgbClr val="FFFFFF"/>
                </a:solidFill>
                <a:cs typeface="Segoe UI Semibold" panose="020B0702040204020203" pitchFamily="34" charset="0"/>
                <a:sym typeface="Helvetica Light"/>
              </a:rPr>
              <a:t>Visual Studio Mobile Center</a:t>
            </a:r>
          </a:p>
        </p:txBody>
      </p:sp>
      <p:sp>
        <p:nvSpPr>
          <p:cNvPr id="69" name="TextBox 68"/>
          <p:cNvSpPr txBox="1"/>
          <p:nvPr/>
        </p:nvSpPr>
        <p:spPr>
          <a:xfrm>
            <a:off x="4961757" y="2065632"/>
            <a:ext cx="2228043" cy="3791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735" tIns="50735" rIns="50735" bIns="50735" numCol="1" spcCol="38100" rtlCol="0" anchor="ctr">
            <a:spAutoFit/>
          </a:bodyPr>
          <a:lstStyle/>
          <a:p>
            <a:pPr algn="ctr" defTabSz="824433" hangingPunct="0">
              <a:defRPr/>
            </a:pPr>
            <a:r>
              <a:rPr lang="en-US" sz="1798">
                <a:solidFill>
                  <a:srgbClr val="4EB1FF"/>
                </a:solidFill>
                <a:cs typeface="Segoe UI" panose="020B0502040204020203" pitchFamily="34" charset="0"/>
                <a:sym typeface="Helvetica Light"/>
              </a:rPr>
              <a:t>Continuous everything</a:t>
            </a:r>
          </a:p>
        </p:txBody>
      </p:sp>
      <p:pic>
        <p:nvPicPr>
          <p:cNvPr id="73" name="Picture 72"/>
          <p:cNvPicPr>
            <a:picLocks noChangeAspect="1"/>
          </p:cNvPicPr>
          <p:nvPr/>
        </p:nvPicPr>
        <p:blipFill>
          <a:blip r:embed="rId11"/>
          <a:stretch>
            <a:fillRect/>
          </a:stretch>
        </p:blipFill>
        <p:spPr>
          <a:xfrm>
            <a:off x="4555205" y="4468457"/>
            <a:ext cx="3049538" cy="1964458"/>
          </a:xfrm>
          <a:prstGeom prst="rect">
            <a:avLst/>
          </a:prstGeom>
        </p:spPr>
      </p:pic>
      <p:cxnSp>
        <p:nvCxnSpPr>
          <p:cNvPr id="75" name="Straight Connector 74"/>
          <p:cNvCxnSpPr>
            <a:cxnSpLocks/>
            <a:endCxn id="73" idx="0"/>
          </p:cNvCxnSpPr>
          <p:nvPr/>
        </p:nvCxnSpPr>
        <p:spPr>
          <a:xfrm>
            <a:off x="6079974" y="3290309"/>
            <a:ext cx="0" cy="1178147"/>
          </a:xfrm>
          <a:prstGeom prst="line">
            <a:avLst/>
          </a:prstGeom>
          <a:noFill/>
          <a:ln w="57150" cap="flat">
            <a:solidFill>
              <a:srgbClr val="4EB1FF"/>
            </a:solidFill>
            <a:prstDash val="solid"/>
            <a:miter lim="400000"/>
            <a:headEnd type="oval" w="med" len="med"/>
            <a:tailEnd type="oval" w="med" len="me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741345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8"/>
                                        </p:tgtEl>
                                      </p:cBhvr>
                                    </p:animEffect>
                                    <p:set>
                                      <p:cBhvr>
                                        <p:cTn id="24" dur="1" fill="hold">
                                          <p:stCondLst>
                                            <p:cond delay="499"/>
                                          </p:stCondLst>
                                        </p:cTn>
                                        <p:tgtEl>
                                          <p:spTgt spid="18"/>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21"/>
                                        </p:tgtEl>
                                      </p:cBhvr>
                                    </p:animEffect>
                                    <p:set>
                                      <p:cBhvr>
                                        <p:cTn id="27" dur="1" fill="hold">
                                          <p:stCondLst>
                                            <p:cond delay="499"/>
                                          </p:stCondLst>
                                        </p:cTn>
                                        <p:tgtEl>
                                          <p:spTgt spid="21"/>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22"/>
                                        </p:tgtEl>
                                      </p:cBhvr>
                                    </p:animEffect>
                                    <p:set>
                                      <p:cBhvr>
                                        <p:cTn id="30" dur="1" fill="hold">
                                          <p:stCondLst>
                                            <p:cond delay="499"/>
                                          </p:stCondLst>
                                        </p:cTn>
                                        <p:tgtEl>
                                          <p:spTgt spid="22"/>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69"/>
                                        </p:tgtEl>
                                        <p:attrNameLst>
                                          <p:attrName>style.visibility</p:attrName>
                                        </p:attrNameLst>
                                      </p:cBhvr>
                                      <p:to>
                                        <p:strVal val="visible"/>
                                      </p:to>
                                    </p:set>
                                    <p:animEffect transition="in" filter="fade">
                                      <p:cBhvr>
                                        <p:cTn id="38" dur="500"/>
                                        <p:tgtEl>
                                          <p:spTgt spid="69"/>
                                        </p:tgtEl>
                                      </p:cBhvr>
                                    </p:animEffect>
                                  </p:childTnLst>
                                </p:cTn>
                              </p:par>
                            </p:childTnLst>
                          </p:cTn>
                        </p:par>
                        <p:par>
                          <p:cTn id="39" fill="hold">
                            <p:stCondLst>
                              <p:cond delay="1500"/>
                            </p:stCondLst>
                            <p:childTnLst>
                              <p:par>
                                <p:cTn id="40" presetID="22" presetClass="entr" presetSubtype="4" fill="hold" nodeType="afterEffect">
                                  <p:stCondLst>
                                    <p:cond delay="0"/>
                                  </p:stCondLst>
                                  <p:childTnLst>
                                    <p:set>
                                      <p:cBhvr>
                                        <p:cTn id="41" dur="1" fill="hold">
                                          <p:stCondLst>
                                            <p:cond delay="0"/>
                                          </p:stCondLst>
                                        </p:cTn>
                                        <p:tgtEl>
                                          <p:spTgt spid="75"/>
                                        </p:tgtEl>
                                        <p:attrNameLst>
                                          <p:attrName>style.visibility</p:attrName>
                                        </p:attrNameLst>
                                      </p:cBhvr>
                                      <p:to>
                                        <p:strVal val="visible"/>
                                      </p:to>
                                    </p:set>
                                    <p:animEffect transition="in" filter="wipe(down)">
                                      <p:cBhvr>
                                        <p:cTn id="42" dur="500"/>
                                        <p:tgtEl>
                                          <p:spTgt spid="75"/>
                                        </p:tgtEl>
                                      </p:cBhvr>
                                    </p:animEffect>
                                  </p:childTnLst>
                                </p:cTn>
                              </p:par>
                              <p:par>
                                <p:cTn id="43" presetID="10" presetClass="exit" presetSubtype="0" fill="hold" nodeType="withEffect">
                                  <p:stCondLst>
                                    <p:cond delay="250"/>
                                  </p:stCondLst>
                                  <p:childTnLst>
                                    <p:animEffect transition="out" filter="fade">
                                      <p:cBhvr>
                                        <p:cTn id="44" dur="500"/>
                                        <p:tgtEl>
                                          <p:spTgt spid="5"/>
                                        </p:tgtEl>
                                      </p:cBhvr>
                                    </p:animEffect>
                                    <p:set>
                                      <p:cBhvr>
                                        <p:cTn id="45"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p:bldP spid="6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a:t>Visual Studio Mobile Center</a:t>
            </a:r>
            <a:endParaRPr lang="de-DE"/>
          </a:p>
        </p:txBody>
      </p:sp>
      <p:sp>
        <p:nvSpPr>
          <p:cNvPr id="2" name="Text Placeholder 1"/>
          <p:cNvSpPr>
            <a:spLocks noGrp="1"/>
          </p:cNvSpPr>
          <p:nvPr>
            <p:ph type="body" sz="quarter" idx="10"/>
          </p:nvPr>
        </p:nvSpPr>
        <p:spPr>
          <a:xfrm>
            <a:off x="269240" y="1189495"/>
            <a:ext cx="5231550" cy="5310384"/>
          </a:xfrm>
        </p:spPr>
        <p:txBody>
          <a:bodyPr vert="horz" wrap="square" lIns="143428" tIns="89642" rIns="143428" bIns="89642" rtlCol="0" anchor="t">
            <a:spAutoFit/>
          </a:bodyPr>
          <a:lstStyle/>
          <a:p>
            <a:pPr>
              <a:lnSpc>
                <a:spcPct val="100000"/>
              </a:lnSpc>
              <a:spcBef>
                <a:spcPts val="0"/>
              </a:spcBef>
              <a:spcAft>
                <a:spcPts val="1765"/>
              </a:spcAft>
            </a:pPr>
            <a:r>
              <a:rPr lang="en-US" sz="2745"/>
              <a:t>Automate entire app lifecycle</a:t>
            </a:r>
          </a:p>
          <a:p>
            <a:pPr>
              <a:lnSpc>
                <a:spcPct val="100000"/>
              </a:lnSpc>
              <a:spcBef>
                <a:spcPts val="0"/>
              </a:spcBef>
              <a:spcAft>
                <a:spcPts val="1765"/>
              </a:spcAft>
            </a:pPr>
            <a:r>
              <a:rPr lang="en-US" sz="2745"/>
              <a:t>Flexible, open platform and modular SDKs</a:t>
            </a:r>
          </a:p>
          <a:p>
            <a:pPr>
              <a:lnSpc>
                <a:spcPct val="100000"/>
              </a:lnSpc>
              <a:spcBef>
                <a:spcPts val="0"/>
              </a:spcBef>
              <a:spcAft>
                <a:spcPts val="1765"/>
              </a:spcAft>
            </a:pPr>
            <a:r>
              <a:rPr lang="en-US" sz="2745"/>
              <a:t>Support for </a:t>
            </a:r>
            <a:r>
              <a:rPr lang="en-US" sz="2745" err="1"/>
              <a:t>Obj</a:t>
            </a:r>
            <a:r>
              <a:rPr lang="en-US" sz="2745"/>
              <a:t>-C, Swift, Java, React Native, and Xamarin apps</a:t>
            </a:r>
          </a:p>
          <a:p>
            <a:pPr>
              <a:lnSpc>
                <a:spcPct val="100000"/>
              </a:lnSpc>
              <a:spcBef>
                <a:spcPts val="0"/>
              </a:spcBef>
              <a:spcAft>
                <a:spcPts val="1765"/>
              </a:spcAft>
            </a:pPr>
            <a:r>
              <a:rPr lang="en-US" sz="2745"/>
              <a:t>A mobile-optimized front door for Azure App Service</a:t>
            </a:r>
          </a:p>
          <a:p>
            <a:pPr>
              <a:lnSpc>
                <a:spcPct val="100000"/>
              </a:lnSpc>
              <a:spcBef>
                <a:spcPts val="0"/>
              </a:spcBef>
              <a:spcAft>
                <a:spcPts val="1765"/>
              </a:spcAft>
            </a:pPr>
            <a:r>
              <a:rPr lang="en-US" sz="2745"/>
              <a:t>The next generation of Xamarin Test Cloud, </a:t>
            </a:r>
            <a:r>
              <a:rPr lang="en-US" sz="2745" err="1"/>
              <a:t>HockeyApp</a:t>
            </a:r>
            <a:r>
              <a:rPr lang="en-US" sz="2745"/>
              <a:t>, and </a:t>
            </a:r>
            <a:r>
              <a:rPr lang="en-US" sz="2745" err="1"/>
              <a:t>CodePush</a:t>
            </a:r>
            <a:endParaRPr lang="en-US" sz="2745"/>
          </a:p>
        </p:txBody>
      </p:sp>
      <p:pic>
        <p:nvPicPr>
          <p:cNvPr id="3" name="Picture 2"/>
          <p:cNvPicPr>
            <a:picLocks noChangeAspect="1"/>
          </p:cNvPicPr>
          <p:nvPr/>
        </p:nvPicPr>
        <p:blipFill>
          <a:blip r:embed="rId3"/>
          <a:stretch>
            <a:fillRect/>
          </a:stretch>
        </p:blipFill>
        <p:spPr>
          <a:xfrm>
            <a:off x="6165023" y="1793538"/>
            <a:ext cx="5476859" cy="3690233"/>
          </a:xfrm>
          <a:prstGeom prst="rect">
            <a:avLst/>
          </a:prstGeom>
        </p:spPr>
      </p:pic>
    </p:spTree>
    <p:extLst>
      <p:ext uri="{BB962C8B-B14F-4D97-AF65-F5344CB8AC3E}">
        <p14:creationId xmlns:p14="http://schemas.microsoft.com/office/powerpoint/2010/main" val="566023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Everything: Build</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8146" y="2097422"/>
            <a:ext cx="1396701" cy="133952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4193" y="2106010"/>
            <a:ext cx="1315208" cy="1315208"/>
          </a:xfrm>
          <a:prstGeom prst="rect">
            <a:avLst/>
          </a:prstGeom>
        </p:spPr>
      </p:pic>
      <p:sp>
        <p:nvSpPr>
          <p:cNvPr id="10" name="Rectangle 9"/>
          <p:cNvSpPr/>
          <p:nvPr/>
        </p:nvSpPr>
        <p:spPr>
          <a:xfrm>
            <a:off x="1273870" y="3560115"/>
            <a:ext cx="3161074" cy="1327596"/>
          </a:xfrm>
          <a:prstGeom prst="rect">
            <a:avLst/>
          </a:prstGeom>
        </p:spPr>
        <p:txBody>
          <a:bodyPr wrap="square">
            <a:spAutoFit/>
          </a:bodyPr>
          <a:lstStyle/>
          <a:p>
            <a:pPr algn="ctr" defTabSz="914367"/>
            <a:r>
              <a:rPr lang="en-US" sz="1765" b="1">
                <a:solidFill>
                  <a:srgbClr val="D2D2D2"/>
                </a:solidFill>
                <a:latin typeface="Segoe UI Semibold" charset="0"/>
                <a:ea typeface="Segoe UI Semibold" charset="0"/>
                <a:cs typeface="Segoe UI Semibold" charset="0"/>
              </a:rPr>
              <a:t>Build-on-push</a:t>
            </a:r>
          </a:p>
          <a:p>
            <a:pPr algn="ctr" defTabSz="914367"/>
            <a:r>
              <a:rPr lang="en-US" sz="1568">
                <a:solidFill>
                  <a:srgbClr val="505050"/>
                </a:solidFill>
                <a:latin typeface="Segoe UI" charset="0"/>
                <a:ea typeface="Segoe UI" charset="0"/>
                <a:cs typeface="Segoe UI" charset="0"/>
              </a:rPr>
              <a:t>With just a few steps automatically build apps with every commit, and generate packages to test and distribute</a:t>
            </a:r>
          </a:p>
        </p:txBody>
      </p:sp>
      <p:sp>
        <p:nvSpPr>
          <p:cNvPr id="12" name="Rectangle 11"/>
          <p:cNvSpPr/>
          <p:nvPr/>
        </p:nvSpPr>
        <p:spPr>
          <a:xfrm>
            <a:off x="7784443" y="3575846"/>
            <a:ext cx="3004110" cy="1086215"/>
          </a:xfrm>
          <a:prstGeom prst="rect">
            <a:avLst/>
          </a:prstGeom>
        </p:spPr>
        <p:txBody>
          <a:bodyPr wrap="square">
            <a:spAutoFit/>
          </a:bodyPr>
          <a:lstStyle/>
          <a:p>
            <a:pPr algn="ctr" defTabSz="914367"/>
            <a:r>
              <a:rPr lang="en-US" sz="1765" b="1">
                <a:solidFill>
                  <a:srgbClr val="D2D2D2"/>
                </a:solidFill>
                <a:latin typeface="Segoe UI Semibold" charset="0"/>
                <a:ea typeface="Segoe UI Semibold" charset="0"/>
                <a:cs typeface="Segoe UI Semibold" charset="0"/>
              </a:rPr>
              <a:t>Build securely in the cloud</a:t>
            </a:r>
          </a:p>
          <a:p>
            <a:pPr algn="ctr" defTabSz="914367"/>
            <a:r>
              <a:rPr lang="en-US" sz="1568">
                <a:solidFill>
                  <a:srgbClr val="505050"/>
                </a:solidFill>
                <a:latin typeface="Segoe UI" charset="0"/>
                <a:ea typeface="Segoe UI" charset="0"/>
                <a:cs typeface="Segoe UI" charset="0"/>
              </a:rPr>
              <a:t>Each build is run on a separate, clean virtual machine hosted on our secure cloud servers</a:t>
            </a:r>
          </a:p>
        </p:txBody>
      </p:sp>
      <p:sp>
        <p:nvSpPr>
          <p:cNvPr id="13" name="Rectangle 12"/>
          <p:cNvSpPr/>
          <p:nvPr/>
        </p:nvSpPr>
        <p:spPr>
          <a:xfrm>
            <a:off x="4665134" y="3560115"/>
            <a:ext cx="2773325" cy="1327596"/>
          </a:xfrm>
          <a:prstGeom prst="rect">
            <a:avLst/>
          </a:prstGeom>
        </p:spPr>
        <p:txBody>
          <a:bodyPr wrap="square">
            <a:spAutoFit/>
          </a:bodyPr>
          <a:lstStyle/>
          <a:p>
            <a:pPr algn="ctr" defTabSz="914367"/>
            <a:r>
              <a:rPr lang="en-US" sz="1765" b="1">
                <a:solidFill>
                  <a:srgbClr val="D2D2D2"/>
                </a:solidFill>
                <a:latin typeface="Segoe UI Semibold" charset="0"/>
                <a:ea typeface="Segoe UI Semibold" charset="0"/>
                <a:cs typeface="Segoe UI Semibold" charset="0"/>
              </a:rPr>
              <a:t>Work with existing tools</a:t>
            </a:r>
          </a:p>
          <a:p>
            <a:pPr algn="ctr" defTabSz="914367"/>
            <a:r>
              <a:rPr lang="en-US" sz="1568">
                <a:solidFill>
                  <a:srgbClr val="505050"/>
                </a:solidFill>
                <a:latin typeface="Segoe UI" charset="0"/>
                <a:ea typeface="Segoe UI" charset="0"/>
                <a:cs typeface="Segoe UI" charset="0"/>
              </a:rPr>
              <a:t>Connect existing repositories in GitHub, </a:t>
            </a:r>
            <a:r>
              <a:rPr lang="en-US" sz="1568" err="1">
                <a:solidFill>
                  <a:srgbClr val="505050"/>
                </a:solidFill>
                <a:latin typeface="Segoe UI" charset="0"/>
                <a:ea typeface="Segoe UI" charset="0"/>
                <a:cs typeface="Segoe UI" charset="0"/>
              </a:rPr>
              <a:t>Bitbucket</a:t>
            </a:r>
            <a:r>
              <a:rPr lang="en-US" sz="1568">
                <a:solidFill>
                  <a:srgbClr val="505050"/>
                </a:solidFill>
                <a:latin typeface="Segoe UI" charset="0"/>
                <a:ea typeface="Segoe UI" charset="0"/>
                <a:cs typeface="Segoe UI" charset="0"/>
              </a:rPr>
              <a:t>, and Visual Studio Team Services with just a few clicks</a:t>
            </a: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8628" y="2064981"/>
            <a:ext cx="1231557" cy="1458298"/>
          </a:xfrm>
          <a:prstGeom prst="rect">
            <a:avLst/>
          </a:prstGeom>
        </p:spPr>
      </p:pic>
    </p:spTree>
    <p:extLst>
      <p:ext uri="{BB962C8B-B14F-4D97-AF65-F5344CB8AC3E}">
        <p14:creationId xmlns:p14="http://schemas.microsoft.com/office/powerpoint/2010/main" val="154098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Everything : Test</a:t>
            </a:r>
          </a:p>
        </p:txBody>
      </p:sp>
      <p:sp>
        <p:nvSpPr>
          <p:cNvPr id="4" name="Rectangle 3"/>
          <p:cNvSpPr/>
          <p:nvPr/>
        </p:nvSpPr>
        <p:spPr>
          <a:xfrm>
            <a:off x="4305614" y="3666690"/>
            <a:ext cx="2896229" cy="1086215"/>
          </a:xfrm>
          <a:prstGeom prst="rect">
            <a:avLst/>
          </a:prstGeom>
        </p:spPr>
        <p:txBody>
          <a:bodyPr wrap="square">
            <a:spAutoFit/>
          </a:bodyPr>
          <a:lstStyle/>
          <a:p>
            <a:pPr algn="ctr" defTabSz="914367"/>
            <a:r>
              <a:rPr lang="en-US" sz="1765" b="1" dirty="0">
                <a:solidFill>
                  <a:srgbClr val="D2D2D2"/>
                </a:solidFill>
                <a:latin typeface="Segoe UI Semibold" charset="0"/>
                <a:ea typeface="Segoe UI Semibold" charset="0"/>
                <a:cs typeface="Segoe UI Semibold" charset="0"/>
              </a:rPr>
              <a:t>Ship high quality apps</a:t>
            </a:r>
            <a:r>
              <a:rPr lang="en-US" sz="1765" dirty="0">
                <a:solidFill>
                  <a:srgbClr val="7F7F7F"/>
                </a:solidFill>
                <a:latin typeface="Segoe UI" charset="0"/>
                <a:ea typeface="Segoe UI" charset="0"/>
                <a:cs typeface="Segoe UI" charset="0"/>
              </a:rPr>
              <a:t/>
            </a:r>
            <a:br>
              <a:rPr lang="en-US" sz="1765" dirty="0">
                <a:solidFill>
                  <a:srgbClr val="7F7F7F"/>
                </a:solidFill>
                <a:latin typeface="Segoe UI" charset="0"/>
                <a:ea typeface="Segoe UI" charset="0"/>
                <a:cs typeface="Segoe UI" charset="0"/>
              </a:rPr>
            </a:br>
            <a:r>
              <a:rPr lang="en-US" sz="1568" dirty="0">
                <a:solidFill>
                  <a:srgbClr val="505050"/>
                </a:solidFill>
                <a:latin typeface="Segoe UI" charset="0"/>
                <a:ea typeface="Segoe UI" charset="0"/>
                <a:cs typeface="Segoe UI" charset="0"/>
              </a:rPr>
              <a:t>Ensure the highest quality user experience that keeps users continuously engaged</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645" y="2263287"/>
            <a:ext cx="1531295" cy="1055100"/>
          </a:xfrm>
          <a:prstGeom prst="rect">
            <a:avLst/>
          </a:prstGeom>
        </p:spPr>
      </p:pic>
      <p:sp>
        <p:nvSpPr>
          <p:cNvPr id="6" name="Rectangle 5"/>
          <p:cNvSpPr/>
          <p:nvPr/>
        </p:nvSpPr>
        <p:spPr>
          <a:xfrm>
            <a:off x="336213" y="3709519"/>
            <a:ext cx="2746161" cy="1086215"/>
          </a:xfrm>
          <a:prstGeom prst="rect">
            <a:avLst/>
          </a:prstGeom>
        </p:spPr>
        <p:txBody>
          <a:bodyPr wrap="square">
            <a:spAutoFit/>
          </a:bodyPr>
          <a:lstStyle/>
          <a:p>
            <a:pPr algn="ctr" defTabSz="914367"/>
            <a:r>
              <a:rPr lang="en-US" sz="1765" b="1">
                <a:solidFill>
                  <a:srgbClr val="D2D2D2"/>
                </a:solidFill>
                <a:latin typeface="Segoe UI Semibold" charset="0"/>
                <a:ea typeface="Segoe UI Semibold" charset="0"/>
                <a:cs typeface="Segoe UI Semibold" charset="0"/>
              </a:rPr>
              <a:t>Release faster</a:t>
            </a:r>
          </a:p>
          <a:p>
            <a:pPr algn="ctr" defTabSz="914367"/>
            <a:r>
              <a:rPr lang="en-US" sz="1568">
                <a:solidFill>
                  <a:srgbClr val="505050"/>
                </a:solidFill>
                <a:latin typeface="Segoe UI" charset="0"/>
                <a:ea typeface="Segoe UI" charset="0"/>
                <a:cs typeface="Segoe UI" charset="0"/>
              </a:rPr>
              <a:t>Shrink release times significantly and push new apps out faster</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6685" y="2263286"/>
            <a:ext cx="1183174" cy="1183174"/>
          </a:xfrm>
          <a:prstGeom prst="rect">
            <a:avLst/>
          </a:prstGeom>
        </p:spPr>
      </p:pic>
      <p:sp>
        <p:nvSpPr>
          <p:cNvPr id="9" name="Shape 278"/>
          <p:cNvSpPr txBox="1"/>
          <p:nvPr/>
        </p:nvSpPr>
        <p:spPr>
          <a:xfrm>
            <a:off x="8088925" y="3666690"/>
            <a:ext cx="2838693" cy="1245752"/>
          </a:xfrm>
          <a:prstGeom prst="rect">
            <a:avLst/>
          </a:prstGeom>
          <a:noFill/>
          <a:ln>
            <a:noFill/>
          </a:ln>
        </p:spPr>
        <p:txBody>
          <a:bodyPr lIns="89628" tIns="89628" rIns="89628" bIns="89628" anchor="t" anchorCtr="0">
            <a:noAutofit/>
          </a:bodyPr>
          <a:lstStyle/>
          <a:p>
            <a:pPr algn="ctr" defTabSz="914367"/>
            <a:r>
              <a:rPr lang="en-US" sz="1765" b="1">
                <a:solidFill>
                  <a:srgbClr val="D2D2D2"/>
                </a:solidFill>
                <a:latin typeface="Segoe UI Semibold" charset="0"/>
                <a:ea typeface="Segoe UI Semibold" charset="0"/>
                <a:cs typeface="Segoe UI Semibold" charset="0"/>
              </a:rPr>
              <a:t>Engage a broad audience</a:t>
            </a:r>
          </a:p>
          <a:p>
            <a:pPr algn="ctr" defTabSz="914367"/>
            <a:r>
              <a:rPr lang="en-US" sz="1568">
                <a:solidFill>
                  <a:srgbClr val="505050"/>
                </a:solidFill>
                <a:latin typeface="Segoe UI" charset="0"/>
                <a:ea typeface="Segoe UI" charset="0"/>
                <a:cs typeface="Segoe UI" charset="0"/>
              </a:rPr>
              <a:t>Test on a broad range of devices to make sure apps work on </a:t>
            </a:r>
            <a:r>
              <a:rPr lang="en-US" sz="1568" i="1">
                <a:solidFill>
                  <a:srgbClr val="505050"/>
                </a:solidFill>
                <a:latin typeface="Segoe UI" charset="0"/>
                <a:ea typeface="Segoe UI" charset="0"/>
                <a:cs typeface="Segoe UI" charset="0"/>
              </a:rPr>
              <a:t>your</a:t>
            </a:r>
            <a:r>
              <a:rPr lang="en-US" sz="1568">
                <a:solidFill>
                  <a:srgbClr val="505050"/>
                </a:solidFill>
                <a:latin typeface="Segoe UI" charset="0"/>
                <a:ea typeface="Segoe UI" charset="0"/>
                <a:cs typeface="Segoe UI" charset="0"/>
              </a:rPr>
              <a:t> users’ devices</a:t>
            </a:r>
          </a:p>
          <a:p>
            <a:pPr algn="ctr" defTabSz="914367"/>
            <a:endParaRPr lang="en-US" sz="1765">
              <a:solidFill>
                <a:srgbClr val="505050"/>
              </a:solidFill>
              <a:latin typeface="Segoe UI" charset="0"/>
              <a:ea typeface="Segoe UI" charset="0"/>
              <a:cs typeface="Segoe UI" charset="0"/>
            </a:endParaRPr>
          </a:p>
        </p:txBody>
      </p:sp>
      <p:grpSp>
        <p:nvGrpSpPr>
          <p:cNvPr id="19" name="Group 18"/>
          <p:cNvGrpSpPr/>
          <p:nvPr/>
        </p:nvGrpSpPr>
        <p:grpSpPr>
          <a:xfrm>
            <a:off x="4613586" y="2605387"/>
            <a:ext cx="2173152" cy="421847"/>
            <a:chOff x="2978727" y="1704109"/>
            <a:chExt cx="4710548" cy="914400"/>
          </a:xfrm>
        </p:grpSpPr>
        <p:sp>
          <p:nvSpPr>
            <p:cNvPr id="14" name="5-Point Star 13"/>
            <p:cNvSpPr/>
            <p:nvPr/>
          </p:nvSpPr>
          <p:spPr bwMode="auto">
            <a:xfrm>
              <a:off x="2978727" y="1704109"/>
              <a:ext cx="914400" cy="914400"/>
            </a:xfrm>
            <a:prstGeom prst="star5">
              <a:avLst>
                <a:gd name="adj" fmla="val 24580"/>
                <a:gd name="hf" fmla="val 105146"/>
                <a:gd name="vf" fmla="val 11055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5-Point Star 14"/>
            <p:cNvSpPr/>
            <p:nvPr/>
          </p:nvSpPr>
          <p:spPr bwMode="auto">
            <a:xfrm>
              <a:off x="3927764" y="1704109"/>
              <a:ext cx="914400" cy="914400"/>
            </a:xfrm>
            <a:prstGeom prst="star5">
              <a:avLst>
                <a:gd name="adj" fmla="val 24580"/>
                <a:gd name="hf" fmla="val 105146"/>
                <a:gd name="vf" fmla="val 11055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5-Point Star 15"/>
            <p:cNvSpPr/>
            <p:nvPr/>
          </p:nvSpPr>
          <p:spPr bwMode="auto">
            <a:xfrm>
              <a:off x="4876801" y="1704109"/>
              <a:ext cx="914400" cy="914400"/>
            </a:xfrm>
            <a:prstGeom prst="star5">
              <a:avLst>
                <a:gd name="adj" fmla="val 24580"/>
                <a:gd name="hf" fmla="val 105146"/>
                <a:gd name="vf" fmla="val 11055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5-Point Star 16"/>
            <p:cNvSpPr/>
            <p:nvPr/>
          </p:nvSpPr>
          <p:spPr bwMode="auto">
            <a:xfrm>
              <a:off x="5825838" y="1704109"/>
              <a:ext cx="914400" cy="914400"/>
            </a:xfrm>
            <a:prstGeom prst="star5">
              <a:avLst>
                <a:gd name="adj" fmla="val 24580"/>
                <a:gd name="hf" fmla="val 105146"/>
                <a:gd name="vf" fmla="val 11055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8" name="5-Point Star 17"/>
            <p:cNvSpPr/>
            <p:nvPr/>
          </p:nvSpPr>
          <p:spPr bwMode="auto">
            <a:xfrm>
              <a:off x="6774875" y="1704109"/>
              <a:ext cx="914400" cy="914400"/>
            </a:xfrm>
            <a:prstGeom prst="star5">
              <a:avLst>
                <a:gd name="adj" fmla="val 24580"/>
                <a:gd name="hf" fmla="val 105146"/>
                <a:gd name="vf" fmla="val 11055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4933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Gartner Template Master">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Gartner Template Master">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5.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Gartner Template Master">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7.xml><?xml version="1.0" encoding="utf-8"?>
<a:theme xmlns:a="http://schemas.openxmlformats.org/drawingml/2006/main" name="3_Gartner Template Master">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8.xml><?xml version="1.0" encoding="utf-8"?>
<a:theme xmlns:a="http://schemas.openxmlformats.org/drawingml/2006/main" name="Microsoft_Light_Template">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2017_Final_101117.potx" id="{23E4E62B-6B78-4EA4-A9A8-DFDAC476AD16}" vid="{1A7D0CCB-F126-4FFD-A125-29ED67511E4F}"/>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TotalTime>
  <Words>3067</Words>
  <Application>Microsoft Macintosh PowerPoint</Application>
  <PresentationFormat>Widescreen</PresentationFormat>
  <Paragraphs>361</Paragraphs>
  <Slides>32</Slides>
  <Notes>27</Notes>
  <HiddenSlides>1</HiddenSlides>
  <MMClips>0</MMClips>
  <ScaleCrop>false</ScaleCrop>
  <HeadingPairs>
    <vt:vector size="6" baseType="variant">
      <vt:variant>
        <vt:lpstr>Fonts Used</vt:lpstr>
      </vt:variant>
      <vt:variant>
        <vt:i4>12</vt:i4>
      </vt:variant>
      <vt:variant>
        <vt:lpstr>Theme</vt:lpstr>
      </vt:variant>
      <vt:variant>
        <vt:i4>8</vt:i4>
      </vt:variant>
      <vt:variant>
        <vt:lpstr>Slide Titles</vt:lpstr>
      </vt:variant>
      <vt:variant>
        <vt:i4>32</vt:i4>
      </vt:variant>
    </vt:vector>
  </HeadingPairs>
  <TitlesOfParts>
    <vt:vector size="52" baseType="lpstr">
      <vt:lpstr>Calibri</vt:lpstr>
      <vt:lpstr>Calibri Light</vt:lpstr>
      <vt:lpstr>Consolas</vt:lpstr>
      <vt:lpstr>Helvetica Light</vt:lpstr>
      <vt:lpstr>Segoe Pro Display</vt:lpstr>
      <vt:lpstr>Segoe Pro Display Light</vt:lpstr>
      <vt:lpstr>Segoe UI</vt:lpstr>
      <vt:lpstr>Segoe UI Light</vt:lpstr>
      <vt:lpstr>Segoe UI Semibold</vt:lpstr>
      <vt:lpstr>Segoe UI Semilight</vt:lpstr>
      <vt:lpstr>Wingdings</vt:lpstr>
      <vt:lpstr>Arial</vt:lpstr>
      <vt:lpstr>1_Office Theme</vt:lpstr>
      <vt:lpstr>1_Gartner Template Master</vt:lpstr>
      <vt:lpstr>Office Theme</vt:lpstr>
      <vt:lpstr>Gartner Template Master</vt:lpstr>
      <vt:lpstr>2_Office Theme</vt:lpstr>
      <vt:lpstr>2_Gartner Template Master</vt:lpstr>
      <vt:lpstr>3_Gartner Template Master</vt:lpstr>
      <vt:lpstr>Microsoft_Light_Template</vt:lpstr>
      <vt:lpstr>Visual Studio Mobile Center</vt:lpstr>
      <vt:lpstr>Building an App with Azure  Wifi: MSFTGUEST Pw: msevent42pz</vt:lpstr>
      <vt:lpstr>The Need : Mobile has happened</vt:lpstr>
      <vt:lpstr>The Challenge: App development challenges</vt:lpstr>
      <vt:lpstr>PowerPoint Presentation</vt:lpstr>
      <vt:lpstr>PowerPoint Presentation</vt:lpstr>
      <vt:lpstr>Visual Studio Mobile Center</vt:lpstr>
      <vt:lpstr>Continuous Everything: Build</vt:lpstr>
      <vt:lpstr>Continuous Everything : Test</vt:lpstr>
      <vt:lpstr>Continuous Everything : Deploy</vt:lpstr>
      <vt:lpstr>Continuous Everything : Learn</vt:lpstr>
      <vt:lpstr>Continuous Everything : Learn</vt:lpstr>
      <vt:lpstr>Continuous Everything : Learn</vt:lpstr>
      <vt:lpstr>Continuous Everything : Engage</vt:lpstr>
      <vt:lpstr>Today’s Agenda</vt:lpstr>
      <vt:lpstr>Rob Jewett App. Innovation Specialist Global Black Belt</vt:lpstr>
      <vt:lpstr>Getting Started</vt:lpstr>
      <vt:lpstr>Mobile Center: Build</vt:lpstr>
      <vt:lpstr>Mobile Center: Push Notifications</vt:lpstr>
      <vt:lpstr>Mobile Center: Push Notifications</vt:lpstr>
      <vt:lpstr>June Cho Enterprise Mobile App Dev App Innovation | Global Black Belt</vt:lpstr>
      <vt:lpstr>Why Test on Real Devices?</vt:lpstr>
      <vt:lpstr>Mobile Center: Test</vt:lpstr>
      <vt:lpstr>Supported Testing Platforms</vt:lpstr>
      <vt:lpstr>Mobile Center: Distribute</vt:lpstr>
      <vt:lpstr>PowerPoint Presentation</vt:lpstr>
      <vt:lpstr>PowerPoint Presentation</vt:lpstr>
      <vt:lpstr>Mobile Center: Crashes</vt:lpstr>
      <vt:lpstr>Mobile Center: Analytics</vt:lpstr>
      <vt:lpstr>Key Features</vt:lpstr>
      <vt:lpstr> Sign up free today: mobile.azure.com  </vt:lpstr>
      <vt:lpstr>PowerPoint Presentation</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June Cho Enterprise Mobile App Dev App Innovation | Global Black Belt</dc:title>
  <dc:creator>June Cho</dc:creator>
  <cp:lastModifiedBy>June Cho</cp:lastModifiedBy>
  <cp:revision>17</cp:revision>
  <dcterms:created xsi:type="dcterms:W3CDTF">2017-11-06T00:31:55Z</dcterms:created>
  <dcterms:modified xsi:type="dcterms:W3CDTF">2017-11-12T22:43:52Z</dcterms:modified>
</cp:coreProperties>
</file>